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73" r:id="rId11"/>
    <p:sldId id="264" r:id="rId12"/>
    <p:sldId id="266" r:id="rId13"/>
    <p:sldId id="267" r:id="rId14"/>
    <p:sldId id="268" r:id="rId15"/>
    <p:sldId id="270" r:id="rId16"/>
    <p:sldId id="272" r:id="rId17"/>
    <p:sldId id="274" r:id="rId18"/>
    <p:sldId id="275" r:id="rId19"/>
    <p:sldId id="277" r:id="rId20"/>
  </p:sldIdLst>
  <p:sldSz cx="12192000" cy="6858000"/>
  <p:notesSz cx="9309100" cy="6954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BE1020-BE39-4238-9867-EB48C5BFA7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033943" cy="3493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D92292-D004-4CAE-B687-A8176A3AC7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72733" y="1"/>
            <a:ext cx="4033943" cy="3493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F49CE-9BA6-4952-A23D-05FC010CBC9E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733079-7083-4D43-880A-B5CEB7A800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605487"/>
            <a:ext cx="4033943" cy="3493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C66348-57DA-4E75-8186-1BE00214A58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72733" y="6605487"/>
            <a:ext cx="4033943" cy="3493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4D921-A013-41E9-8223-EFA89B46A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435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33943" cy="3493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2733" y="1"/>
            <a:ext cx="4033943" cy="3493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3D3B3-748B-42B9-A5B2-D3ED01499C61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8575" y="869950"/>
            <a:ext cx="4171950" cy="2346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910" y="3347017"/>
            <a:ext cx="7447280" cy="273846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05487"/>
            <a:ext cx="4033943" cy="3493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2733" y="6605487"/>
            <a:ext cx="4033943" cy="3493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758EAE-FD5D-4D62-AE5B-6E72B270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022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332218"/>
            <a:ext cx="12191999" cy="4572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1999" cy="685647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96900" y="543001"/>
            <a:ext cx="10998200" cy="2037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6B373-BC45-4E89-B101-31E1919C6548}" type="datetime1">
              <a:rPr lang="en-US" smtClean="0"/>
              <a:t>2/21/2023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332220"/>
            <a:ext cx="12192000" cy="45719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10362" y="1418082"/>
            <a:ext cx="10972800" cy="0"/>
          </a:xfrm>
          <a:custGeom>
            <a:avLst/>
            <a:gdLst/>
            <a:ahLst/>
            <a:cxnLst/>
            <a:rect l="l" t="t" r="r" b="b"/>
            <a:pathLst>
              <a:path w="10972800">
                <a:moveTo>
                  <a:pt x="0" y="0"/>
                </a:moveTo>
                <a:lnTo>
                  <a:pt x="10972800" y="0"/>
                </a:lnTo>
              </a:path>
            </a:pathLst>
          </a:custGeom>
          <a:ln w="25400">
            <a:solidFill>
              <a:srgbClr val="DCA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4F537-62C3-46CF-BC55-51DDD72726F0}" type="datetime1">
              <a:rPr lang="en-US" smtClean="0"/>
              <a:t>2/21/2023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332220"/>
            <a:ext cx="12192000" cy="45719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10362" y="1418082"/>
            <a:ext cx="10972800" cy="0"/>
          </a:xfrm>
          <a:custGeom>
            <a:avLst/>
            <a:gdLst/>
            <a:ahLst/>
            <a:cxnLst/>
            <a:rect l="l" t="t" r="r" b="b"/>
            <a:pathLst>
              <a:path w="10972800">
                <a:moveTo>
                  <a:pt x="0" y="0"/>
                </a:moveTo>
                <a:lnTo>
                  <a:pt x="10972800" y="0"/>
                </a:lnTo>
              </a:path>
            </a:pathLst>
          </a:custGeom>
          <a:ln w="25400">
            <a:solidFill>
              <a:srgbClr val="DCA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88340" y="1538757"/>
            <a:ext cx="4999990" cy="3525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58585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99222-F4FB-42FB-B868-7E547C56162B}" type="datetime1">
              <a:rPr lang="en-US" smtClean="0"/>
              <a:t>2/21/2023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5BE39-62D6-4526-B5A4-9E61490A6702}" type="datetime1">
              <a:rPr lang="en-US" smtClean="0"/>
              <a:t>2/21/2023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B8E87-8C9D-429E-9014-85A38DE5BDE4}" type="datetime1">
              <a:rPr lang="en-US" smtClean="0"/>
              <a:t>2/21/2023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6332218"/>
            <a:ext cx="12191999" cy="4572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6137" y="272922"/>
            <a:ext cx="10999724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88763" y="1734318"/>
            <a:ext cx="5825490" cy="4439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AD21C-397B-4EA5-A8CC-B6A202113EB7}" type="datetime1">
              <a:rPr lang="en-US" smtClean="0"/>
              <a:t>2/21/2023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282426" y="6445846"/>
            <a:ext cx="25971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hisdconnect.houstonisd.org/admin/locale/checkclassdates.html" TargetMode="External"/><Relationship Id="rId2" Type="http://schemas.openxmlformats.org/officeDocument/2006/relationships/hyperlink" Target="https://hisdconnect.houstonisd.org/admin/reports/duplicate_enrollment/duplicate_enrollment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servicedesk@houstonisd.or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houstonisd.sharepoint.com/SolutionCenter/SitePages/HISD-Connect.aspx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67A1B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2192000" cy="6856730"/>
            <a:chOff x="0" y="0"/>
            <a:chExt cx="12192000" cy="685673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332220"/>
              <a:ext cx="12192000" cy="45719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12192000" cy="6856475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02437" y="808482"/>
            <a:ext cx="542734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4465">
              <a:lnSpc>
                <a:spcPct val="100000"/>
              </a:lnSpc>
              <a:spcBef>
                <a:spcPts val="100"/>
              </a:spcBef>
            </a:pPr>
            <a:r>
              <a:rPr sz="4800" spc="-20" dirty="0">
                <a:solidFill>
                  <a:srgbClr val="FFFFFF"/>
                </a:solidFill>
                <a:latin typeface="Rockwell"/>
                <a:cs typeface="Rockwell"/>
              </a:rPr>
              <a:t>Grading</a:t>
            </a:r>
            <a:r>
              <a:rPr sz="4800" spc="-55" dirty="0">
                <a:solidFill>
                  <a:srgbClr val="FFFFFF"/>
                </a:solidFill>
                <a:latin typeface="Rockwell"/>
                <a:cs typeface="Rockwell"/>
              </a:rPr>
              <a:t> </a:t>
            </a:r>
            <a:r>
              <a:rPr sz="4800" dirty="0">
                <a:solidFill>
                  <a:srgbClr val="FFFFFF"/>
                </a:solidFill>
                <a:latin typeface="Rockwell"/>
                <a:cs typeface="Rockwell"/>
              </a:rPr>
              <a:t>Open</a:t>
            </a:r>
            <a:r>
              <a:rPr sz="4800" spc="-45" dirty="0">
                <a:solidFill>
                  <a:srgbClr val="FFFFFF"/>
                </a:solidFill>
                <a:latin typeface="Rockwell"/>
                <a:cs typeface="Rockwell"/>
              </a:rPr>
              <a:t> </a:t>
            </a:r>
            <a:r>
              <a:rPr sz="4800" dirty="0">
                <a:solidFill>
                  <a:srgbClr val="FFFFFF"/>
                </a:solidFill>
                <a:latin typeface="Rockwell"/>
                <a:cs typeface="Rockwell"/>
              </a:rPr>
              <a:t>Lab</a:t>
            </a:r>
            <a:endParaRPr sz="4800" dirty="0">
              <a:latin typeface="Rockwell"/>
              <a:cs typeface="Rockwell"/>
            </a:endParaRPr>
          </a:p>
          <a:p>
            <a:pPr marL="12700">
              <a:lnSpc>
                <a:spcPct val="100000"/>
              </a:lnSpc>
            </a:pPr>
            <a:r>
              <a:rPr sz="4800" dirty="0">
                <a:solidFill>
                  <a:srgbClr val="FFFFFF"/>
                </a:solidFill>
                <a:latin typeface="Rockwell"/>
                <a:cs typeface="Rockwell"/>
              </a:rPr>
              <a:t>202</a:t>
            </a:r>
            <a:r>
              <a:rPr lang="en-US" sz="4800" dirty="0">
                <a:solidFill>
                  <a:srgbClr val="FFFFFF"/>
                </a:solidFill>
                <a:latin typeface="Rockwell"/>
                <a:cs typeface="Rockwell"/>
              </a:rPr>
              <a:t>2</a:t>
            </a:r>
            <a:r>
              <a:rPr sz="4800" dirty="0">
                <a:solidFill>
                  <a:srgbClr val="FFFFFF"/>
                </a:solidFill>
                <a:latin typeface="Rockwell"/>
                <a:cs typeface="Rockwell"/>
              </a:rPr>
              <a:t>-202</a:t>
            </a:r>
            <a:r>
              <a:rPr lang="en-US" sz="4800" dirty="0">
                <a:solidFill>
                  <a:srgbClr val="FFFFFF"/>
                </a:solidFill>
                <a:latin typeface="Rockwell"/>
                <a:cs typeface="Rockwell"/>
              </a:rPr>
              <a:t>3</a:t>
            </a:r>
            <a:endParaRPr sz="4800" dirty="0">
              <a:latin typeface="Rockwell"/>
              <a:cs typeface="Rockwel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437" y="2827731"/>
            <a:ext cx="5847715" cy="30501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3800"/>
              </a:lnSpc>
              <a:spcBef>
                <a:spcPts val="105"/>
              </a:spcBef>
            </a:pP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Federal</a:t>
            </a:r>
            <a:r>
              <a:rPr sz="32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2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State</a:t>
            </a:r>
            <a:r>
              <a:rPr sz="3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Compliance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ts val="3800"/>
              </a:lnSpc>
            </a:pPr>
            <a:r>
              <a:rPr sz="3200" spc="-25" dirty="0">
                <a:solidFill>
                  <a:srgbClr val="FFFFFF"/>
                </a:solidFill>
                <a:latin typeface="Arial"/>
                <a:cs typeface="Arial"/>
              </a:rPr>
              <a:t>Wanda</a:t>
            </a:r>
            <a:r>
              <a:rPr sz="32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Thomas,</a:t>
            </a:r>
            <a:r>
              <a:rPr sz="3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60" dirty="0">
                <a:solidFill>
                  <a:srgbClr val="FFFFFF"/>
                </a:solidFill>
                <a:latin typeface="Arial"/>
                <a:cs typeface="Arial"/>
              </a:rPr>
              <a:t>Sr.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Manager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600" spc="-55" dirty="0">
                <a:solidFill>
                  <a:srgbClr val="FFFFFF"/>
                </a:solidFill>
                <a:latin typeface="Rockwell"/>
                <a:cs typeface="Rockwell"/>
              </a:rPr>
              <a:t>Federal</a:t>
            </a:r>
            <a:r>
              <a:rPr sz="3600" spc="-50" dirty="0">
                <a:solidFill>
                  <a:srgbClr val="FFFFFF"/>
                </a:solidFill>
                <a:latin typeface="Rockwell"/>
                <a:cs typeface="Rockwell"/>
              </a:rPr>
              <a:t> </a:t>
            </a:r>
            <a:r>
              <a:rPr sz="3600" dirty="0">
                <a:solidFill>
                  <a:srgbClr val="FFFFFF"/>
                </a:solidFill>
                <a:latin typeface="Rockwell"/>
                <a:cs typeface="Rockwell"/>
              </a:rPr>
              <a:t>&amp;</a:t>
            </a:r>
            <a:r>
              <a:rPr sz="3600" spc="-30" dirty="0">
                <a:solidFill>
                  <a:srgbClr val="FFFFFF"/>
                </a:solidFill>
                <a:latin typeface="Rockwell"/>
                <a:cs typeface="Rockwell"/>
              </a:rPr>
              <a:t> </a:t>
            </a:r>
            <a:r>
              <a:rPr sz="3600" dirty="0">
                <a:solidFill>
                  <a:srgbClr val="FFFFFF"/>
                </a:solidFill>
                <a:latin typeface="Rockwell"/>
                <a:cs typeface="Rockwell"/>
              </a:rPr>
              <a:t>State</a:t>
            </a:r>
            <a:r>
              <a:rPr sz="3600" spc="-35" dirty="0">
                <a:solidFill>
                  <a:srgbClr val="FFFFFF"/>
                </a:solidFill>
                <a:latin typeface="Rockwell"/>
                <a:cs typeface="Rockwell"/>
              </a:rPr>
              <a:t> </a:t>
            </a:r>
            <a:r>
              <a:rPr sz="3600" dirty="0">
                <a:solidFill>
                  <a:srgbClr val="FFFFFF"/>
                </a:solidFill>
                <a:latin typeface="Rockwell"/>
                <a:cs typeface="Rockwell"/>
              </a:rPr>
              <a:t>Compliance</a:t>
            </a:r>
            <a:endParaRPr sz="3600" dirty="0">
              <a:latin typeface="Rockwell"/>
              <a:cs typeface="Rockwell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n-US" sz="2800" spc="-5" dirty="0">
                <a:solidFill>
                  <a:srgbClr val="FFFFFF"/>
                </a:solidFill>
                <a:latin typeface="Rockwell"/>
                <a:cs typeface="Rockwell"/>
              </a:rPr>
              <a:t>September 14, </a:t>
            </a:r>
            <a:r>
              <a:rPr sz="2800" spc="-5" dirty="0">
                <a:solidFill>
                  <a:srgbClr val="FFFFFF"/>
                </a:solidFill>
                <a:latin typeface="Rockwell"/>
                <a:cs typeface="Rockwell"/>
              </a:rPr>
              <a:t>2022</a:t>
            </a:r>
            <a:endParaRPr sz="2800" dirty="0">
              <a:latin typeface="Rockwell"/>
              <a:cs typeface="Rockwell"/>
            </a:endParaRPr>
          </a:p>
          <a:p>
            <a:pPr marL="12700">
              <a:lnSpc>
                <a:spcPct val="100000"/>
              </a:lnSpc>
            </a:pPr>
            <a:r>
              <a:rPr lang="en-US" sz="2800" spc="-5">
                <a:solidFill>
                  <a:srgbClr val="FFFFFF"/>
                </a:solidFill>
                <a:latin typeface="Rockwell"/>
                <a:cs typeface="Rockwell"/>
              </a:rPr>
              <a:t>8:30</a:t>
            </a:r>
            <a:r>
              <a:rPr sz="2800" spc="-5">
                <a:solidFill>
                  <a:srgbClr val="FFFFFF"/>
                </a:solidFill>
                <a:latin typeface="Rockwell"/>
                <a:cs typeface="Rockwell"/>
              </a:rPr>
              <a:t>-1</a:t>
            </a:r>
            <a:r>
              <a:rPr lang="en-US" sz="2800" spc="-5">
                <a:solidFill>
                  <a:srgbClr val="FFFFFF"/>
                </a:solidFill>
                <a:latin typeface="Rockwell"/>
                <a:cs typeface="Rockwell"/>
              </a:rPr>
              <a:t>0:30</a:t>
            </a:r>
            <a:r>
              <a:rPr sz="2800" spc="-45">
                <a:solidFill>
                  <a:srgbClr val="FFFFFF"/>
                </a:solidFill>
                <a:latin typeface="Rockwell"/>
                <a:cs typeface="Rockwell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Rockwell"/>
                <a:cs typeface="Rockwell"/>
              </a:rPr>
              <a:t>AM</a:t>
            </a:r>
            <a:endParaRPr sz="2800" dirty="0">
              <a:latin typeface="Rockwell"/>
              <a:cs typeface="Rockwel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14059" y="467868"/>
            <a:ext cx="4773168" cy="57531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8340" y="478663"/>
            <a:ext cx="33013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67A1B8"/>
                </a:solidFill>
                <a:latin typeface="Rockwell"/>
                <a:cs typeface="Rockwell"/>
              </a:rPr>
              <a:t>SIS</a:t>
            </a:r>
            <a:r>
              <a:rPr sz="4400" spc="-55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400" spc="-15" dirty="0">
                <a:solidFill>
                  <a:srgbClr val="67A1B8"/>
                </a:solidFill>
                <a:latin typeface="Rockwell"/>
                <a:cs typeface="Rockwell"/>
              </a:rPr>
              <a:t>Newsline</a:t>
            </a:r>
            <a:endParaRPr sz="4400">
              <a:latin typeface="Rockwell"/>
              <a:cs typeface="Rockwel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9780" y="1711528"/>
            <a:ext cx="3820160" cy="2698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Common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Data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Conditions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Arial"/>
                <a:cs typeface="Arial"/>
              </a:rPr>
              <a:t>that</a:t>
            </a:r>
            <a:r>
              <a:rPr sz="2400" b="1" spc="-1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Affect Report Cards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endParaRPr sz="1850" dirty="0">
              <a:latin typeface="Arial"/>
              <a:cs typeface="Arial"/>
            </a:endParaRPr>
          </a:p>
          <a:p>
            <a:pPr marL="12700" marR="25654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reports mentioned </a:t>
            </a:r>
            <a:r>
              <a:rPr sz="1800" dirty="0">
                <a:latin typeface="Arial"/>
                <a:cs typeface="Arial"/>
              </a:rPr>
              <a:t>in </a:t>
            </a:r>
            <a:r>
              <a:rPr sz="1800" spc="-5" dirty="0">
                <a:latin typeface="Arial"/>
                <a:cs typeface="Arial"/>
              </a:rPr>
              <a:t>this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communication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must</a:t>
            </a:r>
            <a:r>
              <a:rPr sz="1800" spc="-5" dirty="0">
                <a:latin typeface="Arial"/>
                <a:cs typeface="Arial"/>
              </a:rPr>
              <a:t> be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clean</a:t>
            </a:r>
            <a:r>
              <a:rPr sz="1800" dirty="0">
                <a:latin typeface="Arial"/>
                <a:cs typeface="Arial"/>
              </a:rPr>
              <a:t> to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successfully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generate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report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cards.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Arial"/>
                <a:cs typeface="Arial"/>
              </a:rPr>
              <a:t>Please be sure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adhere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guidance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provided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these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communications.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478663"/>
            <a:ext cx="101130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4400" dirty="0">
                <a:solidFill>
                  <a:srgbClr val="67A1B8"/>
                </a:solidFill>
                <a:latin typeface="Rockwell"/>
                <a:cs typeface="Rockwell"/>
              </a:rPr>
              <a:t>Additional </a:t>
            </a:r>
            <a:r>
              <a:rPr sz="4400" dirty="0">
                <a:solidFill>
                  <a:srgbClr val="67A1B8"/>
                </a:solidFill>
                <a:latin typeface="Rockwell"/>
                <a:cs typeface="Rockwell"/>
              </a:rPr>
              <a:t>Essential </a:t>
            </a:r>
            <a:r>
              <a:rPr sz="4400" spc="5" dirty="0">
                <a:solidFill>
                  <a:srgbClr val="67A1B8"/>
                </a:solidFill>
                <a:latin typeface="Rockwell"/>
                <a:cs typeface="Rockwell"/>
              </a:rPr>
              <a:t>Reports</a:t>
            </a:r>
            <a:endParaRPr sz="4400" dirty="0">
              <a:latin typeface="Rockwell"/>
              <a:cs typeface="Rockwel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9221" y="1731416"/>
            <a:ext cx="10770870" cy="17035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42570" indent="-343535">
              <a:lnSpc>
                <a:spcPct val="130000"/>
              </a:lnSpc>
              <a:spcBef>
                <a:spcPts val="100"/>
              </a:spcBef>
              <a:buClr>
                <a:srgbClr val="0066A4"/>
              </a:buClr>
              <a:buChar char="•"/>
              <a:tabLst>
                <a:tab pos="355600" algn="l"/>
                <a:tab pos="356235" algn="l"/>
              </a:tabLst>
            </a:pPr>
            <a:r>
              <a:rPr sz="2200" u="sng" spc="-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2"/>
              </a:rPr>
              <a:t>Duplicate</a:t>
            </a:r>
            <a:r>
              <a:rPr sz="2200" u="sng" spc="10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200" u="sng" spc="-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2"/>
              </a:rPr>
              <a:t>Course</a:t>
            </a:r>
            <a:r>
              <a:rPr sz="2200" u="sng" spc="1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200" u="sng" spc="-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2"/>
              </a:rPr>
              <a:t>Enrollments</a:t>
            </a:r>
            <a:r>
              <a:rPr sz="2200" spc="55" dirty="0">
                <a:solidFill>
                  <a:srgbClr val="57585B"/>
                </a:solidFill>
                <a:latin typeface="Arial"/>
                <a:cs typeface="Arial"/>
                <a:hlinkClick r:id="rId2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(Systems</a:t>
            </a:r>
            <a:r>
              <a:rPr sz="2200" spc="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Reports)</a:t>
            </a:r>
            <a:r>
              <a:rPr sz="2200" spc="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–</a:t>
            </a:r>
            <a:r>
              <a:rPr sz="22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Errors</a:t>
            </a:r>
            <a:r>
              <a:rPr sz="2200" spc="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on</a:t>
            </a:r>
            <a:r>
              <a:rPr sz="22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this</a:t>
            </a:r>
            <a:r>
              <a:rPr sz="2200" spc="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report</a:t>
            </a:r>
            <a:r>
              <a:rPr sz="2200" spc="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will</a:t>
            </a:r>
            <a:r>
              <a:rPr sz="22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cause </a:t>
            </a:r>
            <a:r>
              <a:rPr sz="2200" spc="-59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report</a:t>
            </a:r>
            <a:r>
              <a:rPr sz="2200" spc="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cards</a:t>
            </a:r>
            <a:r>
              <a:rPr sz="22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not</a:t>
            </a:r>
            <a:r>
              <a:rPr sz="22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to run</a:t>
            </a:r>
            <a:r>
              <a:rPr sz="22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due</a:t>
            </a:r>
            <a:r>
              <a:rPr sz="2200" spc="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to duplicate</a:t>
            </a:r>
            <a:r>
              <a:rPr sz="22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courses.</a:t>
            </a:r>
            <a:endParaRPr sz="2200" dirty="0">
              <a:latin typeface="Arial"/>
              <a:cs typeface="Arial"/>
            </a:endParaRPr>
          </a:p>
          <a:p>
            <a:pPr marL="355600" lvl="1" indent="-285750">
              <a:lnSpc>
                <a:spcPct val="100000"/>
              </a:lnSpc>
              <a:spcBef>
                <a:spcPts val="790"/>
              </a:spcBef>
              <a:buClr>
                <a:srgbClr val="00427B"/>
              </a:buClr>
              <a:buChar char="•"/>
              <a:tabLst>
                <a:tab pos="355600" algn="l"/>
                <a:tab pos="356235" algn="l"/>
              </a:tabLst>
            </a:pPr>
            <a:r>
              <a:rPr sz="2200" u="sng" spc="-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3"/>
              </a:rPr>
              <a:t>Section</a:t>
            </a:r>
            <a:r>
              <a:rPr sz="2200" u="sng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2200" u="sng" spc="-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3"/>
              </a:rPr>
              <a:t>Enrollment</a:t>
            </a:r>
            <a:r>
              <a:rPr sz="2200" u="sng" spc="-8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2200" u="sng" spc="-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3"/>
              </a:rPr>
              <a:t>Audit</a:t>
            </a:r>
            <a:r>
              <a:rPr sz="2200" spc="10" dirty="0">
                <a:solidFill>
                  <a:srgbClr val="57585B"/>
                </a:solidFill>
                <a:latin typeface="Arial"/>
                <a:cs typeface="Arial"/>
                <a:hlinkClick r:id="rId3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(Systems</a:t>
            </a:r>
            <a:r>
              <a:rPr sz="2200" spc="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Reports</a:t>
            </a:r>
            <a:r>
              <a:rPr sz="2200" spc="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)</a:t>
            </a:r>
            <a:r>
              <a:rPr sz="2200" spc="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–</a:t>
            </a:r>
            <a:r>
              <a:rPr sz="22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Students</a:t>
            </a:r>
            <a:r>
              <a:rPr sz="2200" spc="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with</a:t>
            </a:r>
            <a:r>
              <a:rPr sz="22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585858"/>
                </a:solidFill>
                <a:latin typeface="Arial"/>
                <a:cs typeface="Arial"/>
              </a:rPr>
              <a:t>missing</a:t>
            </a:r>
            <a:r>
              <a:rPr sz="2200" spc="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585858"/>
                </a:solidFill>
                <a:latin typeface="Arial"/>
                <a:cs typeface="Arial"/>
              </a:rPr>
              <a:t>schedules.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6900" y="1457959"/>
            <a:ext cx="6760209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b="1" spc="15" dirty="0">
                <a:solidFill>
                  <a:srgbClr val="FFFFFF"/>
                </a:solidFill>
                <a:latin typeface="Rockwell"/>
                <a:cs typeface="Rockwell"/>
              </a:rPr>
              <a:t>Storing</a:t>
            </a:r>
            <a:r>
              <a:rPr sz="7200" b="1" spc="-75" dirty="0">
                <a:solidFill>
                  <a:srgbClr val="FFFFFF"/>
                </a:solidFill>
                <a:latin typeface="Rockwell"/>
                <a:cs typeface="Rockwell"/>
              </a:rPr>
              <a:t> </a:t>
            </a:r>
            <a:r>
              <a:rPr sz="7200" b="1" spc="10" dirty="0">
                <a:solidFill>
                  <a:srgbClr val="FFFFFF"/>
                </a:solidFill>
                <a:latin typeface="Rockwell"/>
                <a:cs typeface="Rockwell"/>
              </a:rPr>
              <a:t>Grades</a:t>
            </a:r>
            <a:endParaRPr sz="7200">
              <a:latin typeface="Rockwell"/>
              <a:cs typeface="Rockwel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6900" y="2797555"/>
            <a:ext cx="44799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202</a:t>
            </a:r>
            <a:r>
              <a:rPr lang="en-US" sz="280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-202</a:t>
            </a:r>
            <a:r>
              <a:rPr lang="en-US" sz="280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 Grading Process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512191"/>
            <a:ext cx="79400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>
                <a:solidFill>
                  <a:srgbClr val="67A1B8"/>
                </a:solidFill>
                <a:latin typeface="Rockwell"/>
                <a:cs typeface="Rockwell"/>
              </a:rPr>
              <a:t>Grading</a:t>
            </a:r>
            <a:r>
              <a:rPr sz="4000" spc="-5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000" spc="-30" dirty="0">
                <a:solidFill>
                  <a:srgbClr val="67A1B8"/>
                </a:solidFill>
                <a:latin typeface="Rockwell"/>
                <a:cs typeface="Rockwell"/>
              </a:rPr>
              <a:t>Process</a:t>
            </a:r>
            <a:r>
              <a:rPr sz="4000" spc="-5" dirty="0">
                <a:solidFill>
                  <a:srgbClr val="67A1B8"/>
                </a:solidFill>
                <a:latin typeface="Rockwell"/>
                <a:cs typeface="Rockwell"/>
              </a:rPr>
              <a:t> –</a:t>
            </a:r>
            <a:r>
              <a:rPr sz="4000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000" spc="5" dirty="0">
                <a:solidFill>
                  <a:srgbClr val="67A1B8"/>
                </a:solidFill>
                <a:latin typeface="Rockwell"/>
                <a:cs typeface="Rockwell"/>
              </a:rPr>
              <a:t>Storing</a:t>
            </a:r>
            <a:r>
              <a:rPr sz="4000" spc="-5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000" spc="-20" dirty="0">
                <a:solidFill>
                  <a:srgbClr val="67A1B8"/>
                </a:solidFill>
                <a:latin typeface="Rockwell"/>
                <a:cs typeface="Rockwell"/>
              </a:rPr>
              <a:t>Grades</a:t>
            </a:r>
            <a:endParaRPr sz="4000">
              <a:latin typeface="Rockwell"/>
              <a:cs typeface="Rockwel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1116" y="1577467"/>
            <a:ext cx="10257155" cy="4234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Arial"/>
                <a:cs typeface="Arial"/>
              </a:rPr>
              <a:t>Grades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must</a:t>
            </a:r>
            <a:r>
              <a:rPr sz="2800" b="1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8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</a:t>
            </a:r>
            <a:r>
              <a:rPr sz="2800" b="1" u="sng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stored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at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the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close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of</a:t>
            </a:r>
            <a:r>
              <a:rPr sz="2800" b="1" spc="45" dirty="0">
                <a:latin typeface="Arial"/>
                <a:cs typeface="Arial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each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Progress</a:t>
            </a:r>
            <a:r>
              <a:rPr sz="2800" b="1" spc="3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Report </a:t>
            </a:r>
            <a:r>
              <a:rPr sz="2800" b="1" spc="-76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and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Report</a:t>
            </a:r>
            <a:r>
              <a:rPr sz="2800" b="1" spc="2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Card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grading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cycle</a:t>
            </a:r>
            <a:r>
              <a:rPr sz="2800" spc="-5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Arial"/>
                <a:cs typeface="Arial"/>
              </a:rPr>
              <a:t>After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final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grade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term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dates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are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set </a:t>
            </a:r>
            <a:r>
              <a:rPr sz="2400" spc="-5" dirty="0">
                <a:latin typeface="Arial"/>
                <a:cs typeface="Arial"/>
              </a:rPr>
              <a:t>up,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 school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user</a:t>
            </a:r>
            <a:r>
              <a:rPr sz="2400" dirty="0">
                <a:latin typeface="Arial"/>
                <a:cs typeface="Arial"/>
              </a:rPr>
              <a:t> runs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Permanently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Stored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Grades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process.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500">
              <a:latin typeface="Arial"/>
              <a:cs typeface="Arial"/>
            </a:endParaRPr>
          </a:p>
          <a:p>
            <a:pPr marL="299085" marR="506730" indent="-287020">
              <a:lnSpc>
                <a:spcPct val="100000"/>
              </a:lnSpc>
              <a:spcBef>
                <a:spcPts val="5"/>
              </a:spcBef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latin typeface="Arial"/>
                <a:cs typeface="Arial"/>
              </a:rPr>
              <a:t>This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process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is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 integral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step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ensuring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snapshot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students’ 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grades </a:t>
            </a:r>
            <a:r>
              <a:rPr sz="2400" dirty="0">
                <a:latin typeface="Arial"/>
                <a:cs typeface="Arial"/>
              </a:rPr>
              <a:t>from the </a:t>
            </a:r>
            <a:r>
              <a:rPr sz="2400" spc="-5" dirty="0">
                <a:latin typeface="Arial"/>
                <a:cs typeface="Arial"/>
              </a:rPr>
              <a:t>teachers’ gradebooks are </a:t>
            </a:r>
            <a:r>
              <a:rPr sz="2400" dirty="0">
                <a:latin typeface="Arial"/>
                <a:cs typeface="Arial"/>
              </a:rPr>
              <a:t>captured for the </a:t>
            </a:r>
            <a:r>
              <a:rPr sz="2400" spc="-10" dirty="0">
                <a:latin typeface="Arial"/>
                <a:cs typeface="Arial"/>
              </a:rPr>
              <a:t>designated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period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progress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reports.</a:t>
            </a:r>
            <a:endParaRPr sz="2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latin typeface="Arial"/>
                <a:cs typeface="Arial"/>
              </a:rPr>
              <a:t>These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grades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will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 </a:t>
            </a:r>
            <a:r>
              <a:rPr sz="2400" dirty="0">
                <a:latin typeface="Arial"/>
                <a:cs typeface="Arial"/>
              </a:rPr>
              <a:t>stored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students’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historical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before</a:t>
            </a:r>
            <a:r>
              <a:rPr sz="2400" dirty="0">
                <a:latin typeface="Arial"/>
                <a:cs typeface="Arial"/>
              </a:rPr>
              <a:t> the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progress</a:t>
            </a:r>
            <a:endParaRPr sz="24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reports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are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generated.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478663"/>
            <a:ext cx="87407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>
                <a:solidFill>
                  <a:srgbClr val="67A1B8"/>
                </a:solidFill>
                <a:latin typeface="Rockwell"/>
                <a:cs typeface="Rockwell"/>
              </a:rPr>
              <a:t>Grading </a:t>
            </a:r>
            <a:r>
              <a:rPr sz="4400" spc="-30" dirty="0">
                <a:solidFill>
                  <a:srgbClr val="67A1B8"/>
                </a:solidFill>
                <a:latin typeface="Rockwell"/>
                <a:cs typeface="Rockwell"/>
              </a:rPr>
              <a:t>Process</a:t>
            </a:r>
            <a:r>
              <a:rPr sz="4400" spc="-5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400" dirty="0">
                <a:solidFill>
                  <a:srgbClr val="67A1B8"/>
                </a:solidFill>
                <a:latin typeface="Rockwell"/>
                <a:cs typeface="Rockwell"/>
              </a:rPr>
              <a:t>–</a:t>
            </a:r>
            <a:r>
              <a:rPr sz="4400" spc="-20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400" spc="10" dirty="0">
                <a:solidFill>
                  <a:srgbClr val="67A1B8"/>
                </a:solidFill>
                <a:latin typeface="Rockwell"/>
                <a:cs typeface="Rockwell"/>
              </a:rPr>
              <a:t>Storing</a:t>
            </a:r>
            <a:r>
              <a:rPr sz="4400" spc="-10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400" spc="-20" dirty="0">
                <a:solidFill>
                  <a:srgbClr val="67A1B8"/>
                </a:solidFill>
                <a:latin typeface="Rockwell"/>
                <a:cs typeface="Rockwell"/>
              </a:rPr>
              <a:t>Grades</a:t>
            </a:r>
            <a:endParaRPr sz="4400">
              <a:latin typeface="Rockwell"/>
              <a:cs typeface="Rockwel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pc="-110" dirty="0"/>
              <a:t>To</a:t>
            </a:r>
            <a:r>
              <a:rPr dirty="0"/>
              <a:t> </a:t>
            </a:r>
            <a:r>
              <a:rPr spc="-5" dirty="0"/>
              <a:t>permanently</a:t>
            </a:r>
            <a:r>
              <a:rPr spc="25" dirty="0"/>
              <a:t> </a:t>
            </a:r>
            <a:r>
              <a:rPr spc="-5" dirty="0"/>
              <a:t>store grades:</a:t>
            </a:r>
          </a:p>
          <a:p>
            <a:pPr marL="870585" indent="-457834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870585" algn="l"/>
                <a:tab pos="871219" algn="l"/>
              </a:tabLst>
            </a:pPr>
            <a:r>
              <a:rPr b="0" spc="-5" dirty="0">
                <a:latin typeface="Arial"/>
                <a:cs typeface="Arial"/>
              </a:rPr>
              <a:t>Start</a:t>
            </a:r>
            <a:r>
              <a:rPr b="0" spc="-40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Page</a:t>
            </a:r>
          </a:p>
          <a:p>
            <a:pPr marL="870585" indent="-457834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870585" algn="l"/>
                <a:tab pos="871219" algn="l"/>
              </a:tabLst>
            </a:pPr>
            <a:r>
              <a:rPr b="0" spc="-5" dirty="0">
                <a:latin typeface="Arial"/>
                <a:cs typeface="Arial"/>
              </a:rPr>
              <a:t>Setup</a:t>
            </a:r>
          </a:p>
          <a:p>
            <a:pPr marL="870585" indent="-457834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870585" algn="l"/>
                <a:tab pos="871219" algn="l"/>
              </a:tabLst>
            </a:pPr>
            <a:r>
              <a:rPr b="0" spc="-5" dirty="0">
                <a:latin typeface="Arial"/>
                <a:cs typeface="Arial"/>
              </a:rPr>
              <a:t>System</a:t>
            </a:r>
          </a:p>
          <a:p>
            <a:pPr marL="870585" indent="-457834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870585" algn="l"/>
                <a:tab pos="871219" algn="l"/>
              </a:tabLst>
            </a:pPr>
            <a:r>
              <a:rPr b="0" spc="-5" dirty="0">
                <a:latin typeface="Arial"/>
                <a:cs typeface="Arial"/>
              </a:rPr>
              <a:t>Grades</a:t>
            </a:r>
          </a:p>
          <a:p>
            <a:pPr marL="870585" marR="975994" indent="-457834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870585" algn="l"/>
                <a:tab pos="871219" algn="l"/>
              </a:tabLst>
            </a:pPr>
            <a:r>
              <a:rPr b="0" spc="-5" dirty="0">
                <a:latin typeface="Arial"/>
                <a:cs typeface="Arial"/>
              </a:rPr>
              <a:t>Permanently Stored </a:t>
            </a:r>
            <a:r>
              <a:rPr b="0" spc="-765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Grades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6198108" y="2336292"/>
            <a:ext cx="5384800" cy="1358265"/>
            <a:chOff x="6198108" y="2336292"/>
            <a:chExt cx="5384800" cy="1358265"/>
          </a:xfrm>
        </p:grpSpPr>
        <p:sp>
          <p:nvSpPr>
            <p:cNvPr id="5" name="object 5"/>
            <p:cNvSpPr/>
            <p:nvPr/>
          </p:nvSpPr>
          <p:spPr>
            <a:xfrm>
              <a:off x="6198108" y="2336292"/>
              <a:ext cx="5384800" cy="1358265"/>
            </a:xfrm>
            <a:custGeom>
              <a:avLst/>
              <a:gdLst/>
              <a:ahLst/>
              <a:cxnLst/>
              <a:rect l="l" t="t" r="r" b="b"/>
              <a:pathLst>
                <a:path w="5384800" h="1358264">
                  <a:moveTo>
                    <a:pt x="5248529" y="0"/>
                  </a:moveTo>
                  <a:lnTo>
                    <a:pt x="135763" y="0"/>
                  </a:lnTo>
                  <a:lnTo>
                    <a:pt x="92870" y="6926"/>
                  </a:lnTo>
                  <a:lnTo>
                    <a:pt x="55604" y="26208"/>
                  </a:lnTo>
                  <a:lnTo>
                    <a:pt x="26208" y="55604"/>
                  </a:lnTo>
                  <a:lnTo>
                    <a:pt x="6926" y="92870"/>
                  </a:lnTo>
                  <a:lnTo>
                    <a:pt x="0" y="135762"/>
                  </a:lnTo>
                  <a:lnTo>
                    <a:pt x="0" y="1222121"/>
                  </a:lnTo>
                  <a:lnTo>
                    <a:pt x="6926" y="1265013"/>
                  </a:lnTo>
                  <a:lnTo>
                    <a:pt x="26208" y="1302279"/>
                  </a:lnTo>
                  <a:lnTo>
                    <a:pt x="55604" y="1331675"/>
                  </a:lnTo>
                  <a:lnTo>
                    <a:pt x="92870" y="1350957"/>
                  </a:lnTo>
                  <a:lnTo>
                    <a:pt x="135763" y="1357884"/>
                  </a:lnTo>
                  <a:lnTo>
                    <a:pt x="5248529" y="1357884"/>
                  </a:lnTo>
                  <a:lnTo>
                    <a:pt x="5291421" y="1350957"/>
                  </a:lnTo>
                  <a:lnTo>
                    <a:pt x="5328687" y="1331675"/>
                  </a:lnTo>
                  <a:lnTo>
                    <a:pt x="5358083" y="1302279"/>
                  </a:lnTo>
                  <a:lnTo>
                    <a:pt x="5377365" y="1265013"/>
                  </a:lnTo>
                  <a:lnTo>
                    <a:pt x="5384292" y="1222121"/>
                  </a:lnTo>
                  <a:lnTo>
                    <a:pt x="5384292" y="135762"/>
                  </a:lnTo>
                  <a:lnTo>
                    <a:pt x="5377365" y="92870"/>
                  </a:lnTo>
                  <a:lnTo>
                    <a:pt x="5358083" y="55604"/>
                  </a:lnTo>
                  <a:lnTo>
                    <a:pt x="5328687" y="26208"/>
                  </a:lnTo>
                  <a:lnTo>
                    <a:pt x="5291421" y="6926"/>
                  </a:lnTo>
                  <a:lnTo>
                    <a:pt x="5248529" y="0"/>
                  </a:lnTo>
                  <a:close/>
                </a:path>
              </a:pathLst>
            </a:custGeom>
            <a:solidFill>
              <a:srgbClr val="DAE4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47104" y="2599956"/>
              <a:ext cx="865619" cy="86561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6675807" y="2801091"/>
              <a:ext cx="520700" cy="431165"/>
            </a:xfrm>
            <a:custGeom>
              <a:avLst/>
              <a:gdLst/>
              <a:ahLst/>
              <a:cxnLst/>
              <a:rect l="l" t="t" r="r" b="b"/>
              <a:pathLst>
                <a:path w="520700" h="431164">
                  <a:moveTo>
                    <a:pt x="520552" y="0"/>
                  </a:moveTo>
                  <a:lnTo>
                    <a:pt x="0" y="0"/>
                  </a:lnTo>
                  <a:lnTo>
                    <a:pt x="0" y="430593"/>
                  </a:lnTo>
                  <a:lnTo>
                    <a:pt x="89951" y="430593"/>
                  </a:lnTo>
                  <a:lnTo>
                    <a:pt x="136087" y="384458"/>
                  </a:lnTo>
                  <a:lnTo>
                    <a:pt x="46140" y="384458"/>
                  </a:lnTo>
                  <a:lnTo>
                    <a:pt x="46140" y="292188"/>
                  </a:lnTo>
                  <a:lnTo>
                    <a:pt x="228358" y="292188"/>
                  </a:lnTo>
                  <a:lnTo>
                    <a:pt x="259116" y="261431"/>
                  </a:lnTo>
                  <a:lnTo>
                    <a:pt x="46140" y="261431"/>
                  </a:lnTo>
                  <a:lnTo>
                    <a:pt x="46140" y="169161"/>
                  </a:lnTo>
                  <a:lnTo>
                    <a:pt x="351387" y="169161"/>
                  </a:lnTo>
                  <a:lnTo>
                    <a:pt x="382145" y="138405"/>
                  </a:lnTo>
                  <a:lnTo>
                    <a:pt x="46140" y="138405"/>
                  </a:lnTo>
                  <a:lnTo>
                    <a:pt x="46140" y="46135"/>
                  </a:lnTo>
                  <a:lnTo>
                    <a:pt x="474416" y="46135"/>
                  </a:lnTo>
                  <a:lnTo>
                    <a:pt x="520552" y="0"/>
                  </a:lnTo>
                  <a:close/>
                </a:path>
                <a:path w="520700" h="431164">
                  <a:moveTo>
                    <a:pt x="228358" y="292188"/>
                  </a:moveTo>
                  <a:lnTo>
                    <a:pt x="199944" y="292188"/>
                  </a:lnTo>
                  <a:lnTo>
                    <a:pt x="199944" y="320602"/>
                  </a:lnTo>
                  <a:lnTo>
                    <a:pt x="228358" y="292188"/>
                  </a:lnTo>
                  <a:close/>
                </a:path>
                <a:path w="520700" h="431164">
                  <a:moveTo>
                    <a:pt x="230704" y="169161"/>
                  </a:moveTo>
                  <a:lnTo>
                    <a:pt x="199944" y="169161"/>
                  </a:lnTo>
                  <a:lnTo>
                    <a:pt x="199944" y="261431"/>
                  </a:lnTo>
                  <a:lnTo>
                    <a:pt x="230704" y="261431"/>
                  </a:lnTo>
                  <a:lnTo>
                    <a:pt x="230704" y="169161"/>
                  </a:lnTo>
                  <a:close/>
                </a:path>
                <a:path w="520700" h="431164">
                  <a:moveTo>
                    <a:pt x="230704" y="46135"/>
                  </a:moveTo>
                  <a:lnTo>
                    <a:pt x="199944" y="46135"/>
                  </a:lnTo>
                  <a:lnTo>
                    <a:pt x="199944" y="138405"/>
                  </a:lnTo>
                  <a:lnTo>
                    <a:pt x="230704" y="138405"/>
                  </a:lnTo>
                  <a:lnTo>
                    <a:pt x="230704" y="46135"/>
                  </a:lnTo>
                  <a:close/>
                </a:path>
                <a:path w="520700" h="431164">
                  <a:moveTo>
                    <a:pt x="415268" y="46135"/>
                  </a:moveTo>
                  <a:lnTo>
                    <a:pt x="384508" y="46135"/>
                  </a:lnTo>
                  <a:lnTo>
                    <a:pt x="384508" y="136042"/>
                  </a:lnTo>
                  <a:lnTo>
                    <a:pt x="415268" y="105281"/>
                  </a:lnTo>
                  <a:lnTo>
                    <a:pt x="415268" y="46135"/>
                  </a:lnTo>
                  <a:close/>
                </a:path>
              </a:pathLst>
            </a:custGeom>
            <a:solidFill>
              <a:srgbClr val="87B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608826" y="2641854"/>
              <a:ext cx="746760" cy="746760"/>
            </a:xfrm>
            <a:custGeom>
              <a:avLst/>
              <a:gdLst/>
              <a:ahLst/>
              <a:cxnLst/>
              <a:rect l="l" t="t" r="r" b="b"/>
              <a:pathLst>
                <a:path w="746759" h="746760">
                  <a:moveTo>
                    <a:pt x="0" y="746760"/>
                  </a:moveTo>
                  <a:lnTo>
                    <a:pt x="746759" y="746760"/>
                  </a:lnTo>
                  <a:lnTo>
                    <a:pt x="746759" y="0"/>
                  </a:lnTo>
                  <a:lnTo>
                    <a:pt x="0" y="0"/>
                  </a:lnTo>
                  <a:lnTo>
                    <a:pt x="0" y="74676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897748" y="2526029"/>
            <a:ext cx="3555365" cy="960119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ct val="96000"/>
              </a:lnSpc>
              <a:spcBef>
                <a:spcPts val="200"/>
              </a:spcBef>
            </a:pPr>
            <a:r>
              <a:rPr sz="2100" b="1" spc="-5" dirty="0">
                <a:solidFill>
                  <a:srgbClr val="FF0000"/>
                </a:solidFill>
                <a:latin typeface="Arial"/>
                <a:cs typeface="Arial"/>
              </a:rPr>
              <a:t>Store</a:t>
            </a:r>
            <a:r>
              <a:rPr sz="21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spc="-5" dirty="0">
                <a:solidFill>
                  <a:srgbClr val="FF0000"/>
                </a:solidFill>
                <a:latin typeface="Arial"/>
                <a:cs typeface="Arial"/>
              </a:rPr>
              <a:t>Grades</a:t>
            </a:r>
            <a:r>
              <a:rPr sz="2100" b="1" dirty="0">
                <a:solidFill>
                  <a:srgbClr val="FF0000"/>
                </a:solidFill>
                <a:latin typeface="Arial"/>
                <a:cs typeface="Arial"/>
              </a:rPr>
              <a:t> Only</a:t>
            </a:r>
            <a:r>
              <a:rPr sz="21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0000"/>
                </a:solidFill>
                <a:latin typeface="Arial"/>
                <a:cs typeface="Arial"/>
              </a:rPr>
              <a:t>Once</a:t>
            </a:r>
            <a:r>
              <a:rPr sz="21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FF0000"/>
                </a:solidFill>
                <a:latin typeface="Arial"/>
                <a:cs typeface="Arial"/>
              </a:rPr>
              <a:t>–</a:t>
            </a:r>
            <a:r>
              <a:rPr sz="2100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FF0000"/>
                </a:solidFill>
                <a:latin typeface="Arial"/>
                <a:cs typeface="Arial"/>
              </a:rPr>
              <a:t>If </a:t>
            </a:r>
            <a:r>
              <a:rPr sz="2100" spc="-5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spc="-10" dirty="0">
                <a:solidFill>
                  <a:srgbClr val="FF0000"/>
                </a:solidFill>
                <a:latin typeface="Arial"/>
                <a:cs typeface="Arial"/>
              </a:rPr>
              <a:t>you</a:t>
            </a:r>
            <a:r>
              <a:rPr sz="21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FF0000"/>
                </a:solidFill>
                <a:latin typeface="Arial"/>
                <a:cs typeface="Arial"/>
              </a:rPr>
              <a:t>store</a:t>
            </a:r>
            <a:r>
              <a:rPr sz="2100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FF0000"/>
                </a:solidFill>
                <a:latin typeface="Arial"/>
                <a:cs typeface="Arial"/>
              </a:rPr>
              <a:t>multiple</a:t>
            </a:r>
            <a:r>
              <a:rPr sz="2100" dirty="0">
                <a:solidFill>
                  <a:srgbClr val="FF0000"/>
                </a:solidFill>
                <a:latin typeface="Arial"/>
                <a:cs typeface="Arial"/>
              </a:rPr>
              <a:t> times,</a:t>
            </a:r>
            <a:r>
              <a:rPr sz="2100" spc="-10" dirty="0">
                <a:solidFill>
                  <a:srgbClr val="FF0000"/>
                </a:solidFill>
                <a:latin typeface="Arial"/>
                <a:cs typeface="Arial"/>
              </a:rPr>
              <a:t> you </a:t>
            </a:r>
            <a:r>
              <a:rPr sz="2100" spc="-5" dirty="0">
                <a:solidFill>
                  <a:srgbClr val="FF0000"/>
                </a:solidFill>
                <a:latin typeface="Arial"/>
                <a:cs typeface="Arial"/>
              </a:rPr>
              <a:t> will create</a:t>
            </a:r>
            <a:r>
              <a:rPr sz="21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FF0000"/>
                </a:solidFill>
                <a:latin typeface="Arial"/>
                <a:cs typeface="Arial"/>
              </a:rPr>
              <a:t>duplicate</a:t>
            </a:r>
            <a:r>
              <a:rPr sz="21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FF0000"/>
                </a:solidFill>
                <a:latin typeface="Arial"/>
                <a:cs typeface="Arial"/>
              </a:rPr>
              <a:t>grades.</a:t>
            </a:r>
            <a:endParaRPr sz="21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6198108" y="4032503"/>
            <a:ext cx="5384800" cy="1358265"/>
            <a:chOff x="6198108" y="4032503"/>
            <a:chExt cx="5384800" cy="1358265"/>
          </a:xfrm>
        </p:grpSpPr>
        <p:sp>
          <p:nvSpPr>
            <p:cNvPr id="11" name="object 11"/>
            <p:cNvSpPr/>
            <p:nvPr/>
          </p:nvSpPr>
          <p:spPr>
            <a:xfrm>
              <a:off x="6198108" y="4032503"/>
              <a:ext cx="5384800" cy="1358265"/>
            </a:xfrm>
            <a:custGeom>
              <a:avLst/>
              <a:gdLst/>
              <a:ahLst/>
              <a:cxnLst/>
              <a:rect l="l" t="t" r="r" b="b"/>
              <a:pathLst>
                <a:path w="5384800" h="1358264">
                  <a:moveTo>
                    <a:pt x="5248529" y="0"/>
                  </a:moveTo>
                  <a:lnTo>
                    <a:pt x="135763" y="0"/>
                  </a:lnTo>
                  <a:lnTo>
                    <a:pt x="92870" y="6926"/>
                  </a:lnTo>
                  <a:lnTo>
                    <a:pt x="55604" y="26208"/>
                  </a:lnTo>
                  <a:lnTo>
                    <a:pt x="26208" y="55604"/>
                  </a:lnTo>
                  <a:lnTo>
                    <a:pt x="6926" y="92870"/>
                  </a:lnTo>
                  <a:lnTo>
                    <a:pt x="0" y="135763"/>
                  </a:lnTo>
                  <a:lnTo>
                    <a:pt x="0" y="1222121"/>
                  </a:lnTo>
                  <a:lnTo>
                    <a:pt x="6926" y="1265013"/>
                  </a:lnTo>
                  <a:lnTo>
                    <a:pt x="26208" y="1302279"/>
                  </a:lnTo>
                  <a:lnTo>
                    <a:pt x="55604" y="1331675"/>
                  </a:lnTo>
                  <a:lnTo>
                    <a:pt x="92870" y="1350957"/>
                  </a:lnTo>
                  <a:lnTo>
                    <a:pt x="135763" y="1357884"/>
                  </a:lnTo>
                  <a:lnTo>
                    <a:pt x="5248529" y="1357884"/>
                  </a:lnTo>
                  <a:lnTo>
                    <a:pt x="5291421" y="1350957"/>
                  </a:lnTo>
                  <a:lnTo>
                    <a:pt x="5328687" y="1331675"/>
                  </a:lnTo>
                  <a:lnTo>
                    <a:pt x="5358083" y="1302279"/>
                  </a:lnTo>
                  <a:lnTo>
                    <a:pt x="5377365" y="1265013"/>
                  </a:lnTo>
                  <a:lnTo>
                    <a:pt x="5384292" y="1222121"/>
                  </a:lnTo>
                  <a:lnTo>
                    <a:pt x="5384292" y="135763"/>
                  </a:lnTo>
                  <a:lnTo>
                    <a:pt x="5377365" y="92870"/>
                  </a:lnTo>
                  <a:lnTo>
                    <a:pt x="5358083" y="55604"/>
                  </a:lnTo>
                  <a:lnTo>
                    <a:pt x="5328687" y="26208"/>
                  </a:lnTo>
                  <a:lnTo>
                    <a:pt x="5291421" y="6926"/>
                  </a:lnTo>
                  <a:lnTo>
                    <a:pt x="5248529" y="0"/>
                  </a:lnTo>
                  <a:close/>
                </a:path>
              </a:pathLst>
            </a:custGeom>
            <a:solidFill>
              <a:srgbClr val="DAE4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47104" y="4297692"/>
              <a:ext cx="865619" cy="865619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6706568" y="4452691"/>
              <a:ext cx="525145" cy="505459"/>
            </a:xfrm>
            <a:custGeom>
              <a:avLst/>
              <a:gdLst/>
              <a:ahLst/>
              <a:cxnLst/>
              <a:rect l="l" t="t" r="r" b="b"/>
              <a:pathLst>
                <a:path w="525145" h="505460">
                  <a:moveTo>
                    <a:pt x="522931" y="0"/>
                  </a:moveTo>
                  <a:lnTo>
                    <a:pt x="30760" y="0"/>
                  </a:lnTo>
                  <a:lnTo>
                    <a:pt x="0" y="199918"/>
                  </a:lnTo>
                  <a:lnTo>
                    <a:pt x="0" y="230675"/>
                  </a:lnTo>
                  <a:lnTo>
                    <a:pt x="2427" y="242617"/>
                  </a:lnTo>
                  <a:lnTo>
                    <a:pt x="9035" y="252397"/>
                  </a:lnTo>
                  <a:lnTo>
                    <a:pt x="18816" y="259004"/>
                  </a:lnTo>
                  <a:lnTo>
                    <a:pt x="30760" y="261431"/>
                  </a:lnTo>
                  <a:lnTo>
                    <a:pt x="30760" y="505157"/>
                  </a:lnTo>
                  <a:lnTo>
                    <a:pt x="92281" y="443637"/>
                  </a:lnTo>
                  <a:lnTo>
                    <a:pt x="92281" y="322945"/>
                  </a:lnTo>
                  <a:lnTo>
                    <a:pt x="212976" y="322945"/>
                  </a:lnTo>
                  <a:lnTo>
                    <a:pt x="274490" y="261431"/>
                  </a:lnTo>
                  <a:lnTo>
                    <a:pt x="92281" y="261431"/>
                  </a:lnTo>
                  <a:lnTo>
                    <a:pt x="80338" y="259004"/>
                  </a:lnTo>
                  <a:lnTo>
                    <a:pt x="70557" y="252397"/>
                  </a:lnTo>
                  <a:lnTo>
                    <a:pt x="63948" y="242617"/>
                  </a:lnTo>
                  <a:lnTo>
                    <a:pt x="61521" y="230675"/>
                  </a:lnTo>
                  <a:lnTo>
                    <a:pt x="61521" y="199918"/>
                  </a:lnTo>
                  <a:lnTo>
                    <a:pt x="76901" y="46135"/>
                  </a:lnTo>
                  <a:lnTo>
                    <a:pt x="489791" y="46135"/>
                  </a:lnTo>
                  <a:lnTo>
                    <a:pt x="524664" y="11262"/>
                  </a:lnTo>
                  <a:lnTo>
                    <a:pt x="522931" y="0"/>
                  </a:lnTo>
                  <a:close/>
                </a:path>
                <a:path w="525145" h="505460">
                  <a:moveTo>
                    <a:pt x="192254" y="46135"/>
                  </a:moveTo>
                  <a:lnTo>
                    <a:pt x="138422" y="46135"/>
                  </a:lnTo>
                  <a:lnTo>
                    <a:pt x="123042" y="199918"/>
                  </a:lnTo>
                  <a:lnTo>
                    <a:pt x="123042" y="230675"/>
                  </a:lnTo>
                  <a:lnTo>
                    <a:pt x="120615" y="242617"/>
                  </a:lnTo>
                  <a:lnTo>
                    <a:pt x="114006" y="252397"/>
                  </a:lnTo>
                  <a:lnTo>
                    <a:pt x="104225" y="259004"/>
                  </a:lnTo>
                  <a:lnTo>
                    <a:pt x="92281" y="261431"/>
                  </a:lnTo>
                  <a:lnTo>
                    <a:pt x="215324" y="261431"/>
                  </a:lnTo>
                  <a:lnTo>
                    <a:pt x="203380" y="259004"/>
                  </a:lnTo>
                  <a:lnTo>
                    <a:pt x="193599" y="252397"/>
                  </a:lnTo>
                  <a:lnTo>
                    <a:pt x="186991" y="242617"/>
                  </a:lnTo>
                  <a:lnTo>
                    <a:pt x="184563" y="230675"/>
                  </a:lnTo>
                  <a:lnTo>
                    <a:pt x="184563" y="199918"/>
                  </a:lnTo>
                  <a:lnTo>
                    <a:pt x="192254" y="46135"/>
                  </a:lnTo>
                  <a:close/>
                </a:path>
                <a:path w="525145" h="505460">
                  <a:moveTo>
                    <a:pt x="299916" y="46135"/>
                  </a:moveTo>
                  <a:lnTo>
                    <a:pt x="253775" y="46135"/>
                  </a:lnTo>
                  <a:lnTo>
                    <a:pt x="246085" y="199918"/>
                  </a:lnTo>
                  <a:lnTo>
                    <a:pt x="246085" y="230675"/>
                  </a:lnTo>
                  <a:lnTo>
                    <a:pt x="243658" y="242617"/>
                  </a:lnTo>
                  <a:lnTo>
                    <a:pt x="237049" y="252397"/>
                  </a:lnTo>
                  <a:lnTo>
                    <a:pt x="227268" y="259004"/>
                  </a:lnTo>
                  <a:lnTo>
                    <a:pt x="215324" y="261431"/>
                  </a:lnTo>
                  <a:lnTo>
                    <a:pt x="274490" y="261431"/>
                  </a:lnTo>
                  <a:lnTo>
                    <a:pt x="307606" y="228316"/>
                  </a:lnTo>
                  <a:lnTo>
                    <a:pt x="307606" y="199918"/>
                  </a:lnTo>
                  <a:lnTo>
                    <a:pt x="299916" y="46135"/>
                  </a:lnTo>
                  <a:close/>
                </a:path>
                <a:path w="525145" h="505460">
                  <a:moveTo>
                    <a:pt x="415268" y="46135"/>
                  </a:moveTo>
                  <a:lnTo>
                    <a:pt x="361437" y="46135"/>
                  </a:lnTo>
                  <a:lnTo>
                    <a:pt x="367550" y="168373"/>
                  </a:lnTo>
                  <a:lnTo>
                    <a:pt x="422044" y="113880"/>
                  </a:lnTo>
                  <a:lnTo>
                    <a:pt x="415268" y="46135"/>
                  </a:lnTo>
                  <a:close/>
                </a:path>
                <a:path w="525145" h="505460">
                  <a:moveTo>
                    <a:pt x="489791" y="46135"/>
                  </a:moveTo>
                  <a:lnTo>
                    <a:pt x="476790" y="46135"/>
                  </a:lnTo>
                  <a:lnTo>
                    <a:pt x="477972" y="57953"/>
                  </a:lnTo>
                  <a:lnTo>
                    <a:pt x="489791" y="46135"/>
                  </a:lnTo>
                  <a:close/>
                </a:path>
              </a:pathLst>
            </a:custGeom>
            <a:solidFill>
              <a:srgbClr val="87B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608826" y="4339589"/>
              <a:ext cx="746760" cy="746760"/>
            </a:xfrm>
            <a:custGeom>
              <a:avLst/>
              <a:gdLst/>
              <a:ahLst/>
              <a:cxnLst/>
              <a:rect l="l" t="t" r="r" b="b"/>
              <a:pathLst>
                <a:path w="746759" h="746760">
                  <a:moveTo>
                    <a:pt x="0" y="746760"/>
                  </a:moveTo>
                  <a:lnTo>
                    <a:pt x="746759" y="746760"/>
                  </a:lnTo>
                  <a:lnTo>
                    <a:pt x="746759" y="0"/>
                  </a:lnTo>
                  <a:lnTo>
                    <a:pt x="0" y="0"/>
                  </a:lnTo>
                  <a:lnTo>
                    <a:pt x="0" y="74676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7897748" y="4376369"/>
            <a:ext cx="3380104" cy="652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470"/>
              </a:lnSpc>
              <a:spcBef>
                <a:spcPts val="100"/>
              </a:spcBef>
            </a:pPr>
            <a:r>
              <a:rPr sz="2100" spc="-65" dirty="0">
                <a:latin typeface="Arial"/>
                <a:cs typeface="Arial"/>
              </a:rPr>
              <a:t>You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can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store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one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section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at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ts val="2470"/>
              </a:lnSpc>
            </a:pPr>
            <a:r>
              <a:rPr sz="2100" spc="-5" dirty="0">
                <a:latin typeface="Arial"/>
                <a:cs typeface="Arial"/>
              </a:rPr>
              <a:t>a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time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if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you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like.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6900" y="1457959"/>
            <a:ext cx="924306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b="1" spc="10" dirty="0">
                <a:solidFill>
                  <a:srgbClr val="FFFFFF"/>
                </a:solidFill>
                <a:latin typeface="Rockwell"/>
                <a:cs typeface="Rockwell"/>
              </a:rPr>
              <a:t>SIS</a:t>
            </a:r>
            <a:r>
              <a:rPr sz="7200" b="1" spc="-25" dirty="0">
                <a:solidFill>
                  <a:srgbClr val="FFFFFF"/>
                </a:solidFill>
                <a:latin typeface="Rockwell"/>
                <a:cs typeface="Rockwell"/>
              </a:rPr>
              <a:t> </a:t>
            </a:r>
            <a:r>
              <a:rPr sz="7200" b="1" spc="10" dirty="0">
                <a:solidFill>
                  <a:srgbClr val="FFFFFF"/>
                </a:solidFill>
                <a:latin typeface="Rockwell"/>
                <a:cs typeface="Rockwell"/>
              </a:rPr>
              <a:t>Resources/Tools</a:t>
            </a:r>
            <a:endParaRPr sz="7200">
              <a:latin typeface="Rockwell"/>
              <a:cs typeface="Rockwel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6900" y="2797555"/>
            <a:ext cx="44799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202</a:t>
            </a:r>
            <a:r>
              <a:rPr lang="en-US" sz="280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-202</a:t>
            </a:r>
            <a:r>
              <a:rPr lang="en-US" sz="280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 Grading Process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478663"/>
            <a:ext cx="29768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67A1B8"/>
                </a:solidFill>
                <a:latin typeface="Rockwell"/>
                <a:cs typeface="Rockwell"/>
              </a:rPr>
              <a:t>SIS</a:t>
            </a:r>
            <a:r>
              <a:rPr sz="4400" spc="-55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400" spc="5" dirty="0">
                <a:solidFill>
                  <a:srgbClr val="67A1B8"/>
                </a:solidFill>
                <a:latin typeface="Rockwell"/>
                <a:cs typeface="Rockwell"/>
              </a:rPr>
              <a:t>Support</a:t>
            </a:r>
            <a:endParaRPr sz="4400">
              <a:latin typeface="Rockwell"/>
              <a:cs typeface="Rockwel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1524736"/>
            <a:ext cx="9550400" cy="275717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585858"/>
                </a:solidFill>
                <a:latin typeface="Arial"/>
                <a:cs typeface="Arial"/>
              </a:rPr>
              <a:t>Follow</a:t>
            </a: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585858"/>
                </a:solidFill>
                <a:latin typeface="Arial"/>
                <a:cs typeface="Arial"/>
              </a:rPr>
              <a:t>guidance</a:t>
            </a:r>
            <a:r>
              <a:rPr sz="32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provided</a:t>
            </a:r>
            <a:r>
              <a:rPr sz="32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in</a:t>
            </a:r>
            <a:r>
              <a:rPr sz="32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SIS Newsline</a:t>
            </a:r>
            <a:r>
              <a:rPr sz="32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585858"/>
                </a:solidFill>
                <a:latin typeface="Arial"/>
                <a:cs typeface="Arial"/>
              </a:rPr>
              <a:t>emails.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585858"/>
                </a:solidFill>
                <a:latin typeface="Arial"/>
                <a:cs typeface="Arial"/>
              </a:rPr>
              <a:t>Contact</a:t>
            </a:r>
            <a:r>
              <a:rPr sz="32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your</a:t>
            </a:r>
            <a:r>
              <a:rPr sz="32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585858"/>
                </a:solidFill>
                <a:latin typeface="Arial"/>
                <a:cs typeface="Arial"/>
              </a:rPr>
              <a:t>assigned</a:t>
            </a:r>
            <a:r>
              <a:rPr sz="32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SIS contact</a:t>
            </a:r>
            <a:r>
              <a:rPr sz="32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for</a:t>
            </a:r>
            <a:r>
              <a:rPr sz="32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setup</a:t>
            </a:r>
            <a:r>
              <a:rPr sz="32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585858"/>
                </a:solidFill>
                <a:latin typeface="Arial"/>
                <a:cs typeface="Arial"/>
              </a:rPr>
              <a:t>and/or </a:t>
            </a:r>
            <a:r>
              <a:rPr sz="3200" spc="-8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585858"/>
                </a:solidFill>
                <a:latin typeface="Arial"/>
                <a:cs typeface="Arial"/>
              </a:rPr>
              <a:t>technical</a:t>
            </a:r>
            <a:r>
              <a:rPr sz="32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issues.</a:t>
            </a:r>
            <a:endParaRPr sz="3200">
              <a:latin typeface="Arial"/>
              <a:cs typeface="Arial"/>
            </a:endParaRPr>
          </a:p>
          <a:p>
            <a:pPr marL="355600" marR="47117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Send</a:t>
            </a:r>
            <a:r>
              <a:rPr sz="32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32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ticket</a:t>
            </a:r>
            <a:r>
              <a:rPr sz="32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3200" spc="-10" dirty="0">
                <a:solidFill>
                  <a:srgbClr val="57585B"/>
                </a:solidFill>
                <a:latin typeface="Arial"/>
                <a:cs typeface="Arial"/>
              </a:rPr>
              <a:t> </a:t>
            </a:r>
            <a:r>
              <a:rPr sz="3200" u="sng" spc="-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2"/>
              </a:rPr>
              <a:t>servicedesk@houstonisd.org</a:t>
            </a:r>
            <a:r>
              <a:rPr sz="3200" spc="-40" dirty="0">
                <a:solidFill>
                  <a:srgbClr val="57585B"/>
                </a:solidFill>
                <a:latin typeface="Arial"/>
                <a:cs typeface="Arial"/>
                <a:hlinkClick r:id="rId2"/>
              </a:rPr>
              <a:t> </a:t>
            </a: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for </a:t>
            </a:r>
            <a:r>
              <a:rPr sz="3200" spc="-8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585858"/>
                </a:solidFill>
                <a:latin typeface="Arial"/>
                <a:cs typeface="Arial"/>
              </a:rPr>
              <a:t>immediate</a:t>
            </a:r>
            <a:r>
              <a:rPr sz="32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assistance.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478663"/>
            <a:ext cx="82740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67A1B8"/>
                </a:solidFill>
                <a:latin typeface="Rockwell"/>
                <a:cs typeface="Rockwell"/>
              </a:rPr>
              <a:t>IT/SIS</a:t>
            </a:r>
            <a:r>
              <a:rPr sz="4400" spc="-30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400" spc="10" dirty="0">
                <a:solidFill>
                  <a:srgbClr val="67A1B8"/>
                </a:solidFill>
                <a:latin typeface="Rockwell"/>
                <a:cs typeface="Rockwell"/>
              </a:rPr>
              <a:t>Support</a:t>
            </a:r>
            <a:r>
              <a:rPr sz="4400" spc="-20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400" dirty="0">
                <a:solidFill>
                  <a:srgbClr val="67A1B8"/>
                </a:solidFill>
                <a:latin typeface="Rockwell"/>
                <a:cs typeface="Rockwell"/>
              </a:rPr>
              <a:t>–</a:t>
            </a:r>
            <a:r>
              <a:rPr sz="4400" spc="-15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400" dirty="0">
                <a:solidFill>
                  <a:srgbClr val="67A1B8"/>
                </a:solidFill>
                <a:latin typeface="Rockwell"/>
                <a:cs typeface="Rockwell"/>
              </a:rPr>
              <a:t>Solution</a:t>
            </a:r>
            <a:r>
              <a:rPr sz="4400" spc="-15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400" dirty="0">
                <a:solidFill>
                  <a:srgbClr val="67A1B8"/>
                </a:solidFill>
                <a:latin typeface="Rockwell"/>
                <a:cs typeface="Rockwell"/>
              </a:rPr>
              <a:t>Center</a:t>
            </a:r>
            <a:endParaRPr sz="4400">
              <a:latin typeface="Rockwell"/>
              <a:cs typeface="Rockwel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94632" y="1703832"/>
            <a:ext cx="7287767" cy="414375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88340" y="1729181"/>
            <a:ext cx="3343275" cy="4050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7114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Campuses </a:t>
            </a:r>
            <a:r>
              <a:rPr sz="2400" dirty="0">
                <a:latin typeface="Arial"/>
                <a:cs typeface="Arial"/>
              </a:rPr>
              <a:t>can find a 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wealth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grading tools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resources in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Solution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Center.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Solution </a:t>
            </a:r>
            <a:r>
              <a:rPr sz="2400" b="1" spc="-5" dirty="0">
                <a:latin typeface="Arial"/>
                <a:cs typeface="Arial"/>
              </a:rPr>
              <a:t>Center 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u="sng" spc="-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3"/>
              </a:rPr>
              <a:t>https://houstonisd.share </a:t>
            </a:r>
            <a:r>
              <a:rPr sz="2400" dirty="0">
                <a:solidFill>
                  <a:srgbClr val="57585B"/>
                </a:solidFill>
                <a:latin typeface="Arial"/>
                <a:cs typeface="Arial"/>
                <a:hlinkClick r:id="rId3"/>
              </a:rPr>
              <a:t> </a:t>
            </a:r>
            <a:r>
              <a:rPr sz="2400" u="sng" spc="-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3"/>
              </a:rPr>
              <a:t>po</a:t>
            </a:r>
            <a:r>
              <a:rPr sz="2400" u="sng" spc="-1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3"/>
              </a:rPr>
              <a:t>i</a:t>
            </a:r>
            <a:r>
              <a:rPr sz="2400" u="sng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3"/>
              </a:rPr>
              <a:t>nt.com/</a:t>
            </a:r>
            <a:r>
              <a:rPr sz="2400" u="sng" spc="-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3"/>
              </a:rPr>
              <a:t>S</a:t>
            </a:r>
            <a:r>
              <a:rPr sz="2400" u="sng" spc="-1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3"/>
              </a:rPr>
              <a:t>o</a:t>
            </a:r>
            <a:r>
              <a:rPr sz="2400" u="sng" spc="-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3"/>
              </a:rPr>
              <a:t>l</a:t>
            </a:r>
            <a:r>
              <a:rPr sz="2400" u="sng" spc="-1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3"/>
              </a:rPr>
              <a:t>u</a:t>
            </a:r>
            <a:r>
              <a:rPr sz="2400" u="sng" spc="-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3"/>
              </a:rPr>
              <a:t>tion</a:t>
            </a:r>
            <a:r>
              <a:rPr sz="2400" u="sng" spc="-1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3"/>
              </a:rPr>
              <a:t>C</a:t>
            </a:r>
            <a:r>
              <a:rPr sz="2400" u="sng" spc="-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3"/>
              </a:rPr>
              <a:t>ente </a:t>
            </a:r>
            <a:r>
              <a:rPr sz="2400" spc="-5" dirty="0">
                <a:solidFill>
                  <a:srgbClr val="57585B"/>
                </a:solidFill>
                <a:latin typeface="Arial"/>
                <a:cs typeface="Arial"/>
                <a:hlinkClick r:id="rId3"/>
              </a:rPr>
              <a:t> </a:t>
            </a:r>
            <a:r>
              <a:rPr sz="2400" u="sng" spc="-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3"/>
              </a:rPr>
              <a:t>r/SitePages/HISD- </a:t>
            </a:r>
            <a:r>
              <a:rPr sz="2400" dirty="0">
                <a:solidFill>
                  <a:srgbClr val="57585B"/>
                </a:solidFill>
                <a:latin typeface="Arial"/>
                <a:cs typeface="Arial"/>
                <a:hlinkClick r:id="rId3"/>
              </a:rPr>
              <a:t> </a:t>
            </a:r>
            <a:r>
              <a:rPr sz="2400" u="sng" spc="-5" dirty="0">
                <a:solidFill>
                  <a:srgbClr val="57585B"/>
                </a:solidFill>
                <a:uFill>
                  <a:solidFill>
                    <a:srgbClr val="57585B"/>
                  </a:solidFill>
                </a:uFill>
                <a:latin typeface="Arial"/>
                <a:cs typeface="Arial"/>
                <a:hlinkClick r:id="rId3"/>
              </a:rPr>
              <a:t>Connect.aspx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478663"/>
            <a:ext cx="77514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5" dirty="0">
                <a:solidFill>
                  <a:srgbClr val="67A1B8"/>
                </a:solidFill>
                <a:latin typeface="Rockwell"/>
                <a:cs typeface="Rockwell"/>
              </a:rPr>
              <a:t>Grade</a:t>
            </a:r>
            <a:r>
              <a:rPr sz="4400" spc="-15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400" spc="-30" dirty="0">
                <a:solidFill>
                  <a:srgbClr val="67A1B8"/>
                </a:solidFill>
                <a:latin typeface="Rockwell"/>
                <a:cs typeface="Rockwell"/>
              </a:rPr>
              <a:t>Process</a:t>
            </a:r>
            <a:r>
              <a:rPr sz="4400" spc="-10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400" dirty="0">
                <a:solidFill>
                  <a:srgbClr val="67A1B8"/>
                </a:solidFill>
                <a:latin typeface="Rockwell"/>
                <a:cs typeface="Rockwell"/>
              </a:rPr>
              <a:t>–</a:t>
            </a:r>
            <a:r>
              <a:rPr sz="4400" spc="-20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400" dirty="0">
                <a:solidFill>
                  <a:srgbClr val="67A1B8"/>
                </a:solidFill>
                <a:latin typeface="Rockwell"/>
                <a:cs typeface="Rockwell"/>
              </a:rPr>
              <a:t>FSC</a:t>
            </a:r>
            <a:r>
              <a:rPr sz="4400" spc="-25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400" dirty="0">
                <a:solidFill>
                  <a:srgbClr val="67A1B8"/>
                </a:solidFill>
                <a:latin typeface="Rockwell"/>
                <a:cs typeface="Rockwell"/>
              </a:rPr>
              <a:t>Contacts</a:t>
            </a:r>
            <a:endParaRPr sz="4400">
              <a:latin typeface="Rockwell"/>
              <a:cs typeface="Rockwel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1624711"/>
            <a:ext cx="3482975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585858"/>
                </a:solidFill>
                <a:latin typeface="Arial"/>
                <a:cs typeface="Arial"/>
              </a:rPr>
              <a:t>Please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contact </a:t>
            </a:r>
            <a:r>
              <a:rPr sz="2800" spc="-5" dirty="0">
                <a:solidFill>
                  <a:srgbClr val="585858"/>
                </a:solidFill>
                <a:latin typeface="Arial"/>
                <a:cs typeface="Arial"/>
              </a:rPr>
              <a:t>your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585858"/>
                </a:solidFill>
                <a:latin typeface="Arial"/>
                <a:cs typeface="Arial"/>
              </a:rPr>
              <a:t>assigned</a:t>
            </a:r>
            <a:r>
              <a:rPr sz="28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585858"/>
                </a:solidFill>
                <a:latin typeface="Arial"/>
                <a:cs typeface="Arial"/>
              </a:rPr>
              <a:t>FSC</a:t>
            </a:r>
            <a:r>
              <a:rPr sz="28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55" dirty="0">
                <a:solidFill>
                  <a:srgbClr val="585858"/>
                </a:solidFill>
                <a:latin typeface="Arial"/>
                <a:cs typeface="Arial"/>
              </a:rPr>
              <a:t>Sr.</a:t>
            </a:r>
            <a:r>
              <a:rPr sz="28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585858"/>
                </a:solidFill>
                <a:latin typeface="Arial"/>
                <a:cs typeface="Arial"/>
              </a:rPr>
              <a:t>SIR </a:t>
            </a:r>
            <a:r>
              <a:rPr sz="2800" spc="-7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585858"/>
                </a:solidFill>
                <a:latin typeface="Arial"/>
                <a:cs typeface="Arial"/>
              </a:rPr>
              <a:t>for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support or </a:t>
            </a:r>
            <a:r>
              <a:rPr sz="2800" spc="-5" dirty="0">
                <a:solidFill>
                  <a:srgbClr val="585858"/>
                </a:solidFill>
                <a:latin typeface="Arial"/>
                <a:cs typeface="Arial"/>
              </a:rPr>
              <a:t>with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585858"/>
                </a:solidFill>
                <a:latin typeface="Arial"/>
                <a:cs typeface="Arial"/>
              </a:rPr>
              <a:t>questions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regarding </a:t>
            </a:r>
            <a:r>
              <a:rPr sz="28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grading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process.</a:t>
            </a:r>
            <a:endParaRPr sz="28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929332"/>
              </p:ext>
            </p:extLst>
          </p:nvPr>
        </p:nvGraphicFramePr>
        <p:xfrm>
          <a:off x="4724400" y="1734318"/>
          <a:ext cx="5665722" cy="3884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3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495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600" b="1" spc="185" dirty="0">
                          <a:latin typeface="Calisto MT"/>
                          <a:cs typeface="Calisto MT"/>
                        </a:rPr>
                        <a:t>Name</a:t>
                      </a:r>
                      <a:endParaRPr sz="1600">
                        <a:latin typeface="Calisto MT"/>
                        <a:cs typeface="Calisto MT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600" b="1" spc="105" dirty="0">
                          <a:latin typeface="Calisto MT"/>
                          <a:cs typeface="Calisto MT"/>
                        </a:rPr>
                        <a:t>Title</a:t>
                      </a:r>
                      <a:endParaRPr sz="1600">
                        <a:latin typeface="Calisto MT"/>
                        <a:cs typeface="Calisto MT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495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b="1" spc="140" dirty="0">
                          <a:latin typeface="Calisto MT"/>
                          <a:cs typeface="Calisto MT"/>
                        </a:rPr>
                        <a:t>Zeno,</a:t>
                      </a:r>
                      <a:r>
                        <a:rPr sz="1600" b="1" spc="2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b="1" spc="114" dirty="0">
                          <a:latin typeface="Calisto MT"/>
                          <a:cs typeface="Calisto MT"/>
                        </a:rPr>
                        <a:t>Craig</a:t>
                      </a:r>
                      <a:endParaRPr sz="1600" b="1" dirty="0">
                        <a:latin typeface="Calisto MT"/>
                        <a:cs typeface="Calisto MT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b="1" spc="120" dirty="0">
                          <a:latin typeface="Calisto MT"/>
                          <a:cs typeface="Calisto MT"/>
                        </a:rPr>
                        <a:t>Sr.</a:t>
                      </a:r>
                      <a:r>
                        <a:rPr sz="1600" b="1" spc="4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b="1" spc="135" dirty="0">
                          <a:latin typeface="Calisto MT"/>
                          <a:cs typeface="Calisto MT"/>
                        </a:rPr>
                        <a:t>Compliance</a:t>
                      </a:r>
                      <a:r>
                        <a:rPr sz="1600" b="1" spc="70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b="1" spc="125" dirty="0">
                          <a:latin typeface="Calisto MT"/>
                          <a:cs typeface="Calisto MT"/>
                        </a:rPr>
                        <a:t>Analyst</a:t>
                      </a:r>
                      <a:endParaRPr sz="1600">
                        <a:latin typeface="Calisto MT"/>
                        <a:cs typeface="Calisto MT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495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spc="105" dirty="0">
                          <a:latin typeface="Calisto MT"/>
                          <a:cs typeface="Calisto MT"/>
                        </a:rPr>
                        <a:t>Garcia,</a:t>
                      </a:r>
                      <a:r>
                        <a:rPr sz="1600" spc="3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40" dirty="0">
                          <a:latin typeface="Calisto MT"/>
                          <a:cs typeface="Calisto MT"/>
                        </a:rPr>
                        <a:t>Berta</a:t>
                      </a:r>
                      <a:endParaRPr sz="1600">
                        <a:latin typeface="Calisto MT"/>
                        <a:cs typeface="Calisto MT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spc="90" dirty="0">
                          <a:latin typeface="Calisto MT"/>
                          <a:cs typeface="Calisto MT"/>
                        </a:rPr>
                        <a:t>Sr.</a:t>
                      </a:r>
                      <a:r>
                        <a:rPr sz="1600" spc="4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25" dirty="0">
                          <a:latin typeface="Calisto MT"/>
                          <a:cs typeface="Calisto MT"/>
                        </a:rPr>
                        <a:t>Student</a:t>
                      </a:r>
                      <a:r>
                        <a:rPr sz="1600" spc="13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14" dirty="0">
                          <a:latin typeface="Calisto MT"/>
                          <a:cs typeface="Calisto MT"/>
                        </a:rPr>
                        <a:t>Info</a:t>
                      </a:r>
                      <a:r>
                        <a:rPr sz="1600" spc="5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55" dirty="0">
                          <a:latin typeface="Calisto MT"/>
                          <a:cs typeface="Calisto MT"/>
                        </a:rPr>
                        <a:t>Rep.</a:t>
                      </a:r>
                      <a:endParaRPr sz="1600">
                        <a:latin typeface="Calisto MT"/>
                        <a:cs typeface="Calisto MT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495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600" spc="114" dirty="0">
                          <a:latin typeface="Calisto MT"/>
                          <a:cs typeface="Calisto MT"/>
                        </a:rPr>
                        <a:t>Shannon,</a:t>
                      </a:r>
                      <a:r>
                        <a:rPr sz="1600" spc="3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30" dirty="0">
                          <a:latin typeface="Calisto MT"/>
                          <a:cs typeface="Calisto MT"/>
                        </a:rPr>
                        <a:t>Lisa</a:t>
                      </a:r>
                      <a:endParaRPr sz="1600">
                        <a:latin typeface="Calisto MT"/>
                        <a:cs typeface="Calisto MT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600" spc="90" dirty="0">
                          <a:latin typeface="Calisto MT"/>
                          <a:cs typeface="Calisto MT"/>
                        </a:rPr>
                        <a:t>Sr.</a:t>
                      </a:r>
                      <a:r>
                        <a:rPr sz="1600" spc="4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25" dirty="0">
                          <a:latin typeface="Calisto MT"/>
                          <a:cs typeface="Calisto MT"/>
                        </a:rPr>
                        <a:t>Student</a:t>
                      </a:r>
                      <a:r>
                        <a:rPr sz="1600" spc="13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14" dirty="0">
                          <a:latin typeface="Calisto MT"/>
                          <a:cs typeface="Calisto MT"/>
                        </a:rPr>
                        <a:t>Info</a:t>
                      </a:r>
                      <a:r>
                        <a:rPr sz="1600" spc="5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55" dirty="0">
                          <a:latin typeface="Calisto MT"/>
                          <a:cs typeface="Calisto MT"/>
                        </a:rPr>
                        <a:t>Rep.</a:t>
                      </a:r>
                      <a:endParaRPr sz="1600" dirty="0">
                        <a:latin typeface="Calisto MT"/>
                        <a:cs typeface="Calisto MT"/>
                      </a:endParaRPr>
                    </a:p>
                  </a:txBody>
                  <a:tcPr marL="0" marR="0" marT="12065" marB="0">
                    <a:lnL w="190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495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600" spc="135" dirty="0">
                          <a:latin typeface="Calisto MT"/>
                          <a:cs typeface="Calisto MT"/>
                        </a:rPr>
                        <a:t>Semien,</a:t>
                      </a:r>
                      <a:r>
                        <a:rPr sz="1600" spc="40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14" dirty="0">
                          <a:latin typeface="Calisto MT"/>
                          <a:cs typeface="Calisto MT"/>
                        </a:rPr>
                        <a:t>Valencia</a:t>
                      </a:r>
                      <a:endParaRPr sz="1600">
                        <a:latin typeface="Calisto MT"/>
                        <a:cs typeface="Calisto MT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600" spc="90" dirty="0">
                          <a:latin typeface="Calisto MT"/>
                          <a:cs typeface="Calisto MT"/>
                        </a:rPr>
                        <a:t>Sr.</a:t>
                      </a:r>
                      <a:r>
                        <a:rPr sz="1600" spc="4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25" dirty="0">
                          <a:latin typeface="Calisto MT"/>
                          <a:cs typeface="Calisto MT"/>
                        </a:rPr>
                        <a:t>Student</a:t>
                      </a:r>
                      <a:r>
                        <a:rPr sz="1600" spc="13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14" dirty="0">
                          <a:latin typeface="Calisto MT"/>
                          <a:cs typeface="Calisto MT"/>
                        </a:rPr>
                        <a:t>Info</a:t>
                      </a:r>
                      <a:r>
                        <a:rPr sz="1600" spc="5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55" dirty="0">
                          <a:latin typeface="Calisto MT"/>
                          <a:cs typeface="Calisto MT"/>
                        </a:rPr>
                        <a:t>Rep.</a:t>
                      </a:r>
                      <a:endParaRPr sz="1600">
                        <a:latin typeface="Calisto MT"/>
                        <a:cs typeface="Calisto MT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495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600" b="1" spc="135" dirty="0">
                          <a:latin typeface="Calisto MT"/>
                          <a:cs typeface="Calisto MT"/>
                        </a:rPr>
                        <a:t>Smith,</a:t>
                      </a:r>
                      <a:r>
                        <a:rPr sz="1600" b="1" spc="30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b="1" spc="155" dirty="0">
                          <a:latin typeface="Calisto MT"/>
                          <a:cs typeface="Calisto MT"/>
                        </a:rPr>
                        <a:t>LaTonya</a:t>
                      </a:r>
                      <a:endParaRPr sz="1600" b="1" dirty="0">
                        <a:latin typeface="Calisto MT"/>
                        <a:cs typeface="Calisto MT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600" b="1" spc="120" dirty="0">
                          <a:latin typeface="Calisto MT"/>
                          <a:cs typeface="Calisto MT"/>
                        </a:rPr>
                        <a:t>Sr.</a:t>
                      </a:r>
                      <a:r>
                        <a:rPr sz="1600" b="1" spc="4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b="1" spc="135" dirty="0">
                          <a:latin typeface="Calisto MT"/>
                          <a:cs typeface="Calisto MT"/>
                        </a:rPr>
                        <a:t>Compliance</a:t>
                      </a:r>
                      <a:r>
                        <a:rPr sz="1600" b="1" spc="70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b="1" spc="125" dirty="0">
                          <a:latin typeface="Calisto MT"/>
                          <a:cs typeface="Calisto MT"/>
                        </a:rPr>
                        <a:t>Analyst</a:t>
                      </a:r>
                      <a:endParaRPr sz="1600">
                        <a:latin typeface="Calisto MT"/>
                        <a:cs typeface="Calisto MT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495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spc="130" dirty="0">
                          <a:latin typeface="Calisto MT"/>
                          <a:cs typeface="Calisto MT"/>
                        </a:rPr>
                        <a:t>Hurts,</a:t>
                      </a:r>
                      <a:r>
                        <a:rPr sz="1600" spc="3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45" dirty="0">
                          <a:latin typeface="Calisto MT"/>
                          <a:cs typeface="Calisto MT"/>
                        </a:rPr>
                        <a:t>Glennedo</a:t>
                      </a:r>
                      <a:endParaRPr sz="1600">
                        <a:latin typeface="Calisto MT"/>
                        <a:cs typeface="Calisto MT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spc="90" dirty="0">
                          <a:latin typeface="Calisto MT"/>
                          <a:cs typeface="Calisto MT"/>
                        </a:rPr>
                        <a:t>Sr.</a:t>
                      </a:r>
                      <a:r>
                        <a:rPr sz="1600" spc="4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25" dirty="0">
                          <a:latin typeface="Calisto MT"/>
                          <a:cs typeface="Calisto MT"/>
                        </a:rPr>
                        <a:t>Student</a:t>
                      </a:r>
                      <a:r>
                        <a:rPr sz="1600" spc="13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14" dirty="0">
                          <a:latin typeface="Calisto MT"/>
                          <a:cs typeface="Calisto MT"/>
                        </a:rPr>
                        <a:t>Info</a:t>
                      </a:r>
                      <a:r>
                        <a:rPr sz="1600" spc="5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55" dirty="0">
                          <a:latin typeface="Calisto MT"/>
                          <a:cs typeface="Calisto MT"/>
                        </a:rPr>
                        <a:t>Rep.</a:t>
                      </a:r>
                      <a:endParaRPr sz="1600" dirty="0">
                        <a:latin typeface="Calisto MT"/>
                        <a:cs typeface="Calisto MT"/>
                      </a:endParaRPr>
                    </a:p>
                  </a:txBody>
                  <a:tcPr marL="0" marR="0" marT="11430" marB="0">
                    <a:lnL w="190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495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spc="125" dirty="0">
                          <a:latin typeface="Calisto MT"/>
                          <a:cs typeface="Calisto MT"/>
                        </a:rPr>
                        <a:t>Palmer,</a:t>
                      </a:r>
                      <a:r>
                        <a:rPr sz="1600" spc="30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30" dirty="0">
                          <a:latin typeface="Calisto MT"/>
                          <a:cs typeface="Calisto MT"/>
                        </a:rPr>
                        <a:t>Dachundralyn</a:t>
                      </a:r>
                      <a:endParaRPr sz="1600">
                        <a:latin typeface="Calisto MT"/>
                        <a:cs typeface="Calisto MT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spc="90" dirty="0">
                          <a:latin typeface="Calisto MT"/>
                          <a:cs typeface="Calisto MT"/>
                        </a:rPr>
                        <a:t>Sr.</a:t>
                      </a:r>
                      <a:r>
                        <a:rPr sz="1600" spc="4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25" dirty="0">
                          <a:latin typeface="Calisto MT"/>
                          <a:cs typeface="Calisto MT"/>
                        </a:rPr>
                        <a:t>Student</a:t>
                      </a:r>
                      <a:r>
                        <a:rPr sz="1600" spc="13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14" dirty="0">
                          <a:latin typeface="Calisto MT"/>
                          <a:cs typeface="Calisto MT"/>
                        </a:rPr>
                        <a:t>Info</a:t>
                      </a:r>
                      <a:r>
                        <a:rPr sz="1600" spc="5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55" dirty="0">
                          <a:latin typeface="Calisto MT"/>
                          <a:cs typeface="Calisto MT"/>
                        </a:rPr>
                        <a:t>Rep.</a:t>
                      </a:r>
                      <a:endParaRPr sz="1600">
                        <a:latin typeface="Calisto MT"/>
                        <a:cs typeface="Calisto MT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495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spc="120" dirty="0">
                          <a:latin typeface="Calisto MT"/>
                          <a:cs typeface="Calisto MT"/>
                        </a:rPr>
                        <a:t>Salazar,</a:t>
                      </a:r>
                      <a:r>
                        <a:rPr sz="1600" spc="50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70" dirty="0">
                          <a:latin typeface="Calisto MT"/>
                          <a:cs typeface="Calisto MT"/>
                        </a:rPr>
                        <a:t>Alma</a:t>
                      </a:r>
                      <a:endParaRPr sz="1600">
                        <a:latin typeface="Calisto MT"/>
                        <a:cs typeface="Calisto MT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spc="90" dirty="0">
                          <a:latin typeface="Calisto MT"/>
                          <a:cs typeface="Calisto MT"/>
                        </a:rPr>
                        <a:t>Sr.</a:t>
                      </a:r>
                      <a:r>
                        <a:rPr sz="1600" spc="4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25" dirty="0">
                          <a:latin typeface="Calisto MT"/>
                          <a:cs typeface="Calisto MT"/>
                        </a:rPr>
                        <a:t>Student</a:t>
                      </a:r>
                      <a:r>
                        <a:rPr sz="1600" spc="13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14" dirty="0">
                          <a:latin typeface="Calisto MT"/>
                          <a:cs typeface="Calisto MT"/>
                        </a:rPr>
                        <a:t>Info</a:t>
                      </a:r>
                      <a:r>
                        <a:rPr sz="1600" spc="5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55" dirty="0">
                          <a:latin typeface="Calisto MT"/>
                          <a:cs typeface="Calisto MT"/>
                        </a:rPr>
                        <a:t>Rep.</a:t>
                      </a:r>
                      <a:endParaRPr sz="1600">
                        <a:latin typeface="Calisto MT"/>
                        <a:cs typeface="Calisto MT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495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US" sz="1600" b="1" spc="135" dirty="0">
                          <a:latin typeface="Calisto MT"/>
                          <a:cs typeface="Calisto MT"/>
                        </a:rPr>
                        <a:t>Thomas, Wanda</a:t>
                      </a:r>
                      <a:endParaRPr sz="1600" b="1" dirty="0">
                        <a:latin typeface="Calisto MT"/>
                        <a:cs typeface="Calisto MT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600" b="1" spc="120" dirty="0">
                          <a:latin typeface="Calisto MT"/>
                          <a:cs typeface="Calisto MT"/>
                        </a:rPr>
                        <a:t>Sr.</a:t>
                      </a:r>
                      <a:r>
                        <a:rPr sz="1600" b="1" spc="4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b="1" spc="135" dirty="0">
                          <a:latin typeface="Calisto MT"/>
                          <a:cs typeface="Calisto MT"/>
                        </a:rPr>
                        <a:t>Compliance</a:t>
                      </a:r>
                      <a:r>
                        <a:rPr sz="1600" b="1" spc="70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b="1" spc="125" dirty="0">
                          <a:latin typeface="Calisto MT"/>
                          <a:cs typeface="Calisto MT"/>
                        </a:rPr>
                        <a:t>Analyst</a:t>
                      </a:r>
                      <a:endParaRPr sz="1600" dirty="0">
                        <a:latin typeface="Calisto MT"/>
                        <a:cs typeface="Calisto MT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7495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US" sz="1600" spc="130" dirty="0">
                          <a:latin typeface="Calisto MT"/>
                          <a:cs typeface="Calisto MT"/>
                        </a:rPr>
                        <a:t>Franco </a:t>
                      </a:r>
                      <a:r>
                        <a:rPr sz="1600" spc="130" dirty="0">
                          <a:latin typeface="Calisto MT"/>
                          <a:cs typeface="Calisto MT"/>
                        </a:rPr>
                        <a:t>Betancourt,</a:t>
                      </a:r>
                      <a:r>
                        <a:rPr sz="1600" spc="3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40" dirty="0">
                          <a:latin typeface="Calisto MT"/>
                          <a:cs typeface="Calisto MT"/>
                        </a:rPr>
                        <a:t>Rachel</a:t>
                      </a:r>
                      <a:endParaRPr sz="1600" dirty="0">
                        <a:latin typeface="Calisto MT"/>
                        <a:cs typeface="Calisto MT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600" spc="90" dirty="0">
                          <a:latin typeface="Calisto MT"/>
                          <a:cs typeface="Calisto MT"/>
                        </a:rPr>
                        <a:t>Sr.</a:t>
                      </a:r>
                      <a:r>
                        <a:rPr sz="1600" spc="4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25" dirty="0">
                          <a:latin typeface="Calisto MT"/>
                          <a:cs typeface="Calisto MT"/>
                        </a:rPr>
                        <a:t>Student</a:t>
                      </a:r>
                      <a:r>
                        <a:rPr sz="1600" spc="13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14" dirty="0">
                          <a:latin typeface="Calisto MT"/>
                          <a:cs typeface="Calisto MT"/>
                        </a:rPr>
                        <a:t>Info</a:t>
                      </a:r>
                      <a:r>
                        <a:rPr sz="1600" spc="5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55" dirty="0">
                          <a:latin typeface="Calisto MT"/>
                          <a:cs typeface="Calisto MT"/>
                        </a:rPr>
                        <a:t>Rep.</a:t>
                      </a:r>
                      <a:endParaRPr sz="1600">
                        <a:latin typeface="Calisto MT"/>
                        <a:cs typeface="Calisto MT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7495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600" spc="135" dirty="0">
                          <a:latin typeface="Calisto MT"/>
                          <a:cs typeface="Calisto MT"/>
                        </a:rPr>
                        <a:t>Freeman,</a:t>
                      </a:r>
                      <a:r>
                        <a:rPr sz="1600" spc="30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05" dirty="0">
                          <a:latin typeface="Calisto MT"/>
                          <a:cs typeface="Calisto MT"/>
                        </a:rPr>
                        <a:t>Felicia</a:t>
                      </a:r>
                      <a:endParaRPr sz="1600">
                        <a:latin typeface="Calisto MT"/>
                        <a:cs typeface="Calisto MT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600" spc="90" dirty="0">
                          <a:latin typeface="Calisto MT"/>
                          <a:cs typeface="Calisto MT"/>
                        </a:rPr>
                        <a:t>Sr.</a:t>
                      </a:r>
                      <a:r>
                        <a:rPr sz="1600" spc="4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25" dirty="0">
                          <a:latin typeface="Calisto MT"/>
                          <a:cs typeface="Calisto MT"/>
                        </a:rPr>
                        <a:t>Student</a:t>
                      </a:r>
                      <a:r>
                        <a:rPr sz="1600" spc="13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14" dirty="0">
                          <a:latin typeface="Calisto MT"/>
                          <a:cs typeface="Calisto MT"/>
                        </a:rPr>
                        <a:t>Info</a:t>
                      </a:r>
                      <a:r>
                        <a:rPr sz="1600" spc="5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55" dirty="0">
                          <a:latin typeface="Calisto MT"/>
                          <a:cs typeface="Calisto MT"/>
                        </a:rPr>
                        <a:t>Rep.</a:t>
                      </a:r>
                      <a:endParaRPr sz="1600">
                        <a:latin typeface="Calisto MT"/>
                        <a:cs typeface="Calisto MT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7495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600" spc="130" dirty="0">
                          <a:latin typeface="Calisto MT"/>
                          <a:cs typeface="Calisto MT"/>
                        </a:rPr>
                        <a:t>Fuentes,</a:t>
                      </a:r>
                      <a:r>
                        <a:rPr sz="1600" spc="20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60" dirty="0">
                          <a:latin typeface="Calisto MT"/>
                          <a:cs typeface="Calisto MT"/>
                        </a:rPr>
                        <a:t>Rose</a:t>
                      </a:r>
                      <a:endParaRPr sz="1600" dirty="0">
                        <a:latin typeface="Calisto MT"/>
                        <a:cs typeface="Calisto MT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600" spc="90" dirty="0">
                          <a:latin typeface="Calisto MT"/>
                          <a:cs typeface="Calisto MT"/>
                        </a:rPr>
                        <a:t>Sr.</a:t>
                      </a:r>
                      <a:r>
                        <a:rPr sz="1600" spc="4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25" dirty="0">
                          <a:latin typeface="Calisto MT"/>
                          <a:cs typeface="Calisto MT"/>
                        </a:rPr>
                        <a:t>Student</a:t>
                      </a:r>
                      <a:r>
                        <a:rPr sz="1600" spc="13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14" dirty="0">
                          <a:latin typeface="Calisto MT"/>
                          <a:cs typeface="Calisto MT"/>
                        </a:rPr>
                        <a:t>Info</a:t>
                      </a:r>
                      <a:r>
                        <a:rPr sz="1600" spc="5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55" dirty="0">
                          <a:latin typeface="Calisto MT"/>
                          <a:cs typeface="Calisto MT"/>
                        </a:rPr>
                        <a:t>Rep.</a:t>
                      </a:r>
                      <a:endParaRPr sz="1600">
                        <a:latin typeface="Calisto MT"/>
                        <a:cs typeface="Calisto MT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7495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spc="135" dirty="0">
                          <a:latin typeface="Calisto MT"/>
                          <a:cs typeface="Calisto MT"/>
                        </a:rPr>
                        <a:t>Vacant</a:t>
                      </a:r>
                      <a:endParaRPr sz="1600" dirty="0">
                        <a:latin typeface="Calisto MT"/>
                        <a:cs typeface="Calisto MT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spc="90" dirty="0">
                          <a:latin typeface="Calisto MT"/>
                          <a:cs typeface="Calisto MT"/>
                        </a:rPr>
                        <a:t>Sr.</a:t>
                      </a:r>
                      <a:r>
                        <a:rPr sz="1600" spc="4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25" dirty="0">
                          <a:latin typeface="Calisto MT"/>
                          <a:cs typeface="Calisto MT"/>
                        </a:rPr>
                        <a:t>Student</a:t>
                      </a:r>
                      <a:r>
                        <a:rPr sz="1600" spc="13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14" dirty="0">
                          <a:latin typeface="Calisto MT"/>
                          <a:cs typeface="Calisto MT"/>
                        </a:rPr>
                        <a:t>Info</a:t>
                      </a:r>
                      <a:r>
                        <a:rPr sz="1600" spc="55" dirty="0">
                          <a:latin typeface="Calisto MT"/>
                          <a:cs typeface="Calisto MT"/>
                        </a:rPr>
                        <a:t> </a:t>
                      </a:r>
                      <a:r>
                        <a:rPr sz="1600" spc="155" dirty="0">
                          <a:latin typeface="Calisto MT"/>
                          <a:cs typeface="Calisto MT"/>
                        </a:rPr>
                        <a:t>Rep.</a:t>
                      </a:r>
                      <a:endParaRPr sz="1600" dirty="0">
                        <a:latin typeface="Calisto MT"/>
                        <a:cs typeface="Calisto MT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D3D3D3"/>
                      </a:solidFill>
                      <a:prstDash val="solid"/>
                    </a:lnR>
                    <a:lnT w="19050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D3D3D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647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2253" y="980643"/>
            <a:ext cx="512064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b="1" spc="10" dirty="0">
                <a:solidFill>
                  <a:srgbClr val="FFFFFF"/>
                </a:solidFill>
                <a:latin typeface="Rockwell"/>
                <a:cs typeface="Rockwell"/>
              </a:rPr>
              <a:t>Thank</a:t>
            </a:r>
            <a:r>
              <a:rPr sz="7200" b="1" spc="-75" dirty="0">
                <a:solidFill>
                  <a:srgbClr val="FFFFFF"/>
                </a:solidFill>
                <a:latin typeface="Rockwell"/>
                <a:cs typeface="Rockwell"/>
              </a:rPr>
              <a:t> </a:t>
            </a:r>
            <a:r>
              <a:rPr sz="7200" b="1" spc="10" dirty="0">
                <a:solidFill>
                  <a:srgbClr val="FFFFFF"/>
                </a:solidFill>
                <a:latin typeface="Rockwell"/>
                <a:cs typeface="Rockwell"/>
              </a:rPr>
              <a:t>you!</a:t>
            </a:r>
            <a:endParaRPr sz="7200">
              <a:latin typeface="Rockwell"/>
              <a:cs typeface="Rockwel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478663"/>
            <a:ext cx="17214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4400" spc="-5">
                <a:solidFill>
                  <a:srgbClr val="5191A9"/>
                </a:solidFill>
                <a:latin typeface="Rockwell"/>
                <a:cs typeface="Rockwell"/>
              </a:rPr>
              <a:t>Norms</a:t>
            </a:r>
            <a:endParaRPr lang="en-US" sz="4400">
              <a:latin typeface="Rockwell"/>
              <a:cs typeface="Rockwel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1511020"/>
            <a:ext cx="7456170" cy="178181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D0D0D"/>
                </a:solidFill>
                <a:latin typeface="Calibri"/>
                <a:cs typeface="Calibri"/>
              </a:rPr>
              <a:t>Please</a:t>
            </a:r>
            <a:r>
              <a:rPr sz="3200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D0D0D"/>
                </a:solidFill>
                <a:latin typeface="Calibri"/>
                <a:cs typeface="Calibri"/>
              </a:rPr>
              <a:t>mute</a:t>
            </a:r>
            <a:r>
              <a:rPr sz="32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D0D0D"/>
                </a:solidFill>
                <a:latin typeface="Calibri"/>
                <a:cs typeface="Calibri"/>
              </a:rPr>
              <a:t>your</a:t>
            </a:r>
            <a:r>
              <a:rPr sz="3200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D0D0D"/>
                </a:solidFill>
                <a:latin typeface="Calibri"/>
                <a:cs typeface="Calibri"/>
              </a:rPr>
              <a:t>microphone </a:t>
            </a:r>
            <a:r>
              <a:rPr sz="3200" dirty="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sz="3200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0D0D0D"/>
                </a:solidFill>
                <a:latin typeface="Calibri"/>
                <a:cs typeface="Calibri"/>
              </a:rPr>
              <a:t>camera.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D0D0D"/>
                </a:solidFill>
                <a:latin typeface="Calibri"/>
                <a:cs typeface="Calibri"/>
              </a:rPr>
              <a:t>Place</a:t>
            </a:r>
            <a:r>
              <a:rPr sz="3200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D0D0D"/>
                </a:solidFill>
                <a:latin typeface="Calibri"/>
                <a:cs typeface="Calibri"/>
              </a:rPr>
              <a:t>your</a:t>
            </a:r>
            <a:r>
              <a:rPr sz="32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D0D0D"/>
                </a:solidFill>
                <a:latin typeface="Calibri"/>
                <a:cs typeface="Calibri"/>
              </a:rPr>
              <a:t>questions</a:t>
            </a:r>
            <a:r>
              <a:rPr sz="32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sz="32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3200" spc="-5" dirty="0">
                <a:solidFill>
                  <a:srgbClr val="0D0D0D"/>
                </a:solidFill>
                <a:latin typeface="Calibri"/>
                <a:cs typeface="Calibri"/>
              </a:rPr>
              <a:t> chat.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D0D0D"/>
                </a:solidFill>
                <a:latin typeface="Calibri"/>
                <a:cs typeface="Calibri"/>
              </a:rPr>
              <a:t>Do not</a:t>
            </a:r>
            <a:r>
              <a:rPr sz="32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0D0D0D"/>
                </a:solidFill>
                <a:latin typeface="Calibri"/>
                <a:cs typeface="Calibri"/>
              </a:rPr>
              <a:t>record</a:t>
            </a:r>
            <a:r>
              <a:rPr sz="3200" spc="-4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D0D0D"/>
                </a:solidFill>
                <a:latin typeface="Calibri"/>
                <a:cs typeface="Calibri"/>
              </a:rPr>
              <a:t>these</a:t>
            </a:r>
            <a:r>
              <a:rPr sz="32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D0D0D"/>
                </a:solidFill>
                <a:latin typeface="Calibri"/>
                <a:cs typeface="Calibri"/>
              </a:rPr>
              <a:t>sessions.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0194" y="478663"/>
            <a:ext cx="38957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67A1B8"/>
                </a:solidFill>
                <a:latin typeface="Rockwell"/>
                <a:cs typeface="Rockwell"/>
              </a:rPr>
              <a:t>Data</a:t>
            </a:r>
            <a:r>
              <a:rPr sz="4400" b="1" spc="-80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400" b="1" spc="10" dirty="0">
                <a:solidFill>
                  <a:srgbClr val="67A1B8"/>
                </a:solidFill>
                <a:latin typeface="Rockwell"/>
                <a:cs typeface="Rockwell"/>
              </a:rPr>
              <a:t>Integrity</a:t>
            </a:r>
            <a:endParaRPr sz="4400">
              <a:latin typeface="Rockwell"/>
              <a:cs typeface="Rockwel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0777" y="1799082"/>
            <a:ext cx="10149840" cy="0"/>
          </a:xfrm>
          <a:custGeom>
            <a:avLst/>
            <a:gdLst/>
            <a:ahLst/>
            <a:cxnLst/>
            <a:rect l="l" t="t" r="r" b="b"/>
            <a:pathLst>
              <a:path w="10149840">
                <a:moveTo>
                  <a:pt x="0" y="0"/>
                </a:moveTo>
                <a:lnTo>
                  <a:pt x="10149840" y="0"/>
                </a:lnTo>
              </a:path>
            </a:pathLst>
          </a:custGeom>
          <a:ln w="25400">
            <a:solidFill>
              <a:srgbClr val="DCA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69365" y="1917319"/>
            <a:ext cx="9809480" cy="1022350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12700" marR="5080">
              <a:lnSpc>
                <a:spcPts val="2480"/>
              </a:lnSpc>
              <a:spcBef>
                <a:spcPts val="515"/>
              </a:spcBef>
            </a:pPr>
            <a:r>
              <a:rPr sz="2400" dirty="0">
                <a:latin typeface="Arial"/>
                <a:cs typeface="Arial"/>
              </a:rPr>
              <a:t>PEIMS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Coordinators,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attendance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clerks,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data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entry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clerks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SIR’s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play </a:t>
            </a:r>
            <a:r>
              <a:rPr sz="2400" spc="-6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essential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role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HISD’s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efforts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ensure</a:t>
            </a:r>
            <a:r>
              <a:rPr sz="2400" dirty="0">
                <a:latin typeface="Arial"/>
                <a:cs typeface="Arial"/>
              </a:rPr>
              <a:t> that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all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data is </a:t>
            </a:r>
            <a:r>
              <a:rPr sz="2400" spc="-30" dirty="0">
                <a:latin typeface="Arial"/>
                <a:cs typeface="Arial"/>
              </a:rPr>
              <a:t>timely, 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accurate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properly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documented.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0777" y="3832097"/>
            <a:ext cx="10149840" cy="0"/>
          </a:xfrm>
          <a:custGeom>
            <a:avLst/>
            <a:gdLst/>
            <a:ahLst/>
            <a:cxnLst/>
            <a:rect l="l" t="t" r="r" b="b"/>
            <a:pathLst>
              <a:path w="10149840">
                <a:moveTo>
                  <a:pt x="0" y="0"/>
                </a:moveTo>
                <a:lnTo>
                  <a:pt x="10149840" y="0"/>
                </a:lnTo>
              </a:path>
            </a:pathLst>
          </a:custGeom>
          <a:ln w="25400">
            <a:solidFill>
              <a:srgbClr val="DCA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69365" y="3857625"/>
            <a:ext cx="9956165" cy="1022350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12700" marR="5080">
              <a:lnSpc>
                <a:spcPts val="2480"/>
              </a:lnSpc>
              <a:spcBef>
                <a:spcPts val="515"/>
              </a:spcBef>
            </a:pPr>
            <a:r>
              <a:rPr sz="2400" dirty="0">
                <a:latin typeface="Arial"/>
                <a:cs typeface="Arial"/>
              </a:rPr>
              <a:t>In </a:t>
            </a:r>
            <a:r>
              <a:rPr sz="2400" spc="-10" dirty="0">
                <a:latin typeface="Arial"/>
                <a:cs typeface="Arial"/>
              </a:rPr>
              <a:t>no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case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should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paraprofessional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personnel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responsible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determining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students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coding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information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attendance,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grading,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program </a:t>
            </a:r>
            <a:r>
              <a:rPr sz="2400" spc="-6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placement,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special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services.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200152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0" spc="15" dirty="0"/>
              <a:t>Six-Week</a:t>
            </a:r>
            <a:r>
              <a:rPr sz="6000" spc="-30" dirty="0"/>
              <a:t> </a:t>
            </a:r>
            <a:r>
              <a:rPr sz="6000" spc="15" dirty="0"/>
              <a:t>Progress</a:t>
            </a:r>
            <a:r>
              <a:rPr sz="6000" spc="5" dirty="0"/>
              <a:t> </a:t>
            </a:r>
            <a:r>
              <a:rPr sz="6000" spc="10" dirty="0"/>
              <a:t>Report </a:t>
            </a:r>
            <a:r>
              <a:rPr sz="6000" spc="-1485" dirty="0"/>
              <a:t> </a:t>
            </a:r>
            <a:r>
              <a:rPr sz="6000" spc="10" dirty="0"/>
              <a:t>and Report</a:t>
            </a:r>
            <a:r>
              <a:rPr sz="6000" spc="-10" dirty="0"/>
              <a:t> </a:t>
            </a:r>
            <a:r>
              <a:rPr sz="6000" spc="10" dirty="0"/>
              <a:t>Card</a:t>
            </a:r>
            <a:r>
              <a:rPr sz="6000" spc="15" dirty="0"/>
              <a:t> </a:t>
            </a:r>
            <a:r>
              <a:rPr sz="6000" spc="10" dirty="0"/>
              <a:t>Matrix</a:t>
            </a:r>
            <a:endParaRPr sz="6000"/>
          </a:p>
        </p:txBody>
      </p:sp>
      <p:sp>
        <p:nvSpPr>
          <p:cNvPr id="3" name="object 3"/>
          <p:cNvSpPr txBox="1"/>
          <p:nvPr/>
        </p:nvSpPr>
        <p:spPr>
          <a:xfrm>
            <a:off x="596900" y="2797555"/>
            <a:ext cx="44799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202</a:t>
            </a:r>
            <a:r>
              <a:rPr lang="en-US" sz="280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-202</a:t>
            </a:r>
            <a:r>
              <a:rPr lang="en-US" sz="280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 Grading Process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332218"/>
            <a:ext cx="12191999" cy="4572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2021-2022</a:t>
            </a:r>
            <a:r>
              <a:rPr spc="-30" dirty="0"/>
              <a:t> </a:t>
            </a:r>
            <a:r>
              <a:rPr dirty="0"/>
              <a:t>HISD</a:t>
            </a:r>
            <a:r>
              <a:rPr spc="-5" dirty="0"/>
              <a:t> </a:t>
            </a:r>
            <a:r>
              <a:rPr dirty="0"/>
              <a:t>Connect</a:t>
            </a:r>
            <a:r>
              <a:rPr spc="-25" dirty="0"/>
              <a:t> </a:t>
            </a:r>
            <a:r>
              <a:rPr spc="-5" dirty="0"/>
              <a:t>Dates</a:t>
            </a:r>
            <a:r>
              <a:rPr spc="-20" dirty="0"/>
              <a:t> </a:t>
            </a:r>
            <a:r>
              <a:rPr dirty="0"/>
              <a:t>for</a:t>
            </a:r>
          </a:p>
          <a:p>
            <a:pPr marL="13970">
              <a:lnSpc>
                <a:spcPct val="100000"/>
              </a:lnSpc>
              <a:tabLst>
                <a:tab pos="10986135" algn="l"/>
              </a:tabLst>
            </a:pPr>
            <a:r>
              <a:rPr u="sng" spc="-15" dirty="0">
                <a:uFill>
                  <a:solidFill>
                    <a:srgbClr val="DCA900"/>
                  </a:solidFill>
                </a:uFill>
              </a:rPr>
              <a:t>6-Week </a:t>
            </a:r>
            <a:r>
              <a:rPr u="sng" dirty="0">
                <a:uFill>
                  <a:solidFill>
                    <a:srgbClr val="DCA900"/>
                  </a:solidFill>
                </a:uFill>
              </a:rPr>
              <a:t>Progress</a:t>
            </a:r>
            <a:r>
              <a:rPr u="sng" spc="-5" dirty="0">
                <a:uFill>
                  <a:solidFill>
                    <a:srgbClr val="DCA90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DCA900"/>
                  </a:solidFill>
                </a:uFill>
              </a:rPr>
              <a:t>Reports</a:t>
            </a:r>
            <a:r>
              <a:rPr u="sng" spc="-15" dirty="0">
                <a:uFill>
                  <a:solidFill>
                    <a:srgbClr val="DCA900"/>
                  </a:solidFill>
                </a:uFill>
              </a:rPr>
              <a:t> </a:t>
            </a:r>
            <a:r>
              <a:rPr u="sng" spc="-5" dirty="0">
                <a:uFill>
                  <a:solidFill>
                    <a:srgbClr val="DCA900"/>
                  </a:solidFill>
                </a:uFill>
              </a:rPr>
              <a:t>and</a:t>
            </a:r>
            <a:r>
              <a:rPr u="sng" spc="-10" dirty="0">
                <a:uFill>
                  <a:solidFill>
                    <a:srgbClr val="DCA90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DCA900"/>
                  </a:solidFill>
                </a:uFill>
              </a:rPr>
              <a:t>Report</a:t>
            </a:r>
            <a:r>
              <a:rPr u="sng" spc="-5" dirty="0">
                <a:uFill>
                  <a:solidFill>
                    <a:srgbClr val="DCA90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DCA900"/>
                  </a:solidFill>
                </a:uFill>
              </a:rPr>
              <a:t>Cards	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101219"/>
              </p:ext>
            </p:extLst>
          </p:nvPr>
        </p:nvGraphicFramePr>
        <p:xfrm>
          <a:off x="603250" y="1593850"/>
          <a:ext cx="11148055" cy="4652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2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6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1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0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26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45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45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76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78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46710">
                <a:tc grid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900" b="1" dirty="0">
                          <a:latin typeface="Franklin Gothic Demi Cond"/>
                          <a:cs typeface="Franklin Gothic Demi Cond"/>
                        </a:rPr>
                        <a:t>2021-2022</a:t>
                      </a:r>
                      <a:r>
                        <a:rPr sz="900" b="1" spc="-3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900" b="1" dirty="0">
                          <a:latin typeface="Franklin Gothic Demi Cond"/>
                          <a:cs typeface="Franklin Gothic Demi Cond"/>
                        </a:rPr>
                        <a:t>HISD</a:t>
                      </a:r>
                      <a:r>
                        <a:rPr sz="900" b="1" spc="-1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900" b="1" dirty="0">
                          <a:latin typeface="Franklin Gothic Demi Cond"/>
                          <a:cs typeface="Franklin Gothic Demi Cond"/>
                        </a:rPr>
                        <a:t>Connect</a:t>
                      </a:r>
                      <a:r>
                        <a:rPr sz="900" b="1" spc="-4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900" b="1" dirty="0">
                          <a:latin typeface="Franklin Gothic Demi Cond"/>
                          <a:cs typeface="Franklin Gothic Demi Cond"/>
                        </a:rPr>
                        <a:t>Dates</a:t>
                      </a:r>
                      <a:r>
                        <a:rPr sz="900" b="1" spc="-4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900" b="1" spc="5" dirty="0">
                          <a:latin typeface="Franklin Gothic Demi Cond"/>
                          <a:cs typeface="Franklin Gothic Demi Cond"/>
                        </a:rPr>
                        <a:t>for</a:t>
                      </a:r>
                      <a:r>
                        <a:rPr sz="900" b="1" spc="-3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900" b="1" spc="5" dirty="0">
                          <a:latin typeface="Franklin Gothic Demi Cond"/>
                          <a:cs typeface="Franklin Gothic Demi Cond"/>
                        </a:rPr>
                        <a:t>6-WEEK</a:t>
                      </a:r>
                      <a:r>
                        <a:rPr sz="900" b="1" spc="-4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900" b="1" dirty="0">
                          <a:latin typeface="Franklin Gothic Demi Cond"/>
                          <a:cs typeface="Franklin Gothic Demi Cond"/>
                        </a:rPr>
                        <a:t>Report</a:t>
                      </a:r>
                      <a:r>
                        <a:rPr sz="900" b="1" spc="-3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900" b="1" dirty="0">
                          <a:latin typeface="Franklin Gothic Demi Cond"/>
                          <a:cs typeface="Franklin Gothic Demi Cond"/>
                        </a:rPr>
                        <a:t>Card</a:t>
                      </a:r>
                      <a:r>
                        <a:rPr sz="900" b="1" spc="-4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900" b="1" dirty="0">
                          <a:latin typeface="Franklin Gothic Demi Cond"/>
                          <a:cs typeface="Franklin Gothic Demi Cond"/>
                        </a:rPr>
                        <a:t>and</a:t>
                      </a:r>
                      <a:r>
                        <a:rPr sz="900" b="1" spc="-4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900" b="1" dirty="0">
                          <a:latin typeface="Franklin Gothic Demi Cond"/>
                          <a:cs typeface="Franklin Gothic Demi Cond"/>
                        </a:rPr>
                        <a:t>Progress</a:t>
                      </a:r>
                      <a:r>
                        <a:rPr sz="900" b="1" spc="-4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900" b="1" dirty="0">
                          <a:latin typeface="Franklin Gothic Demi Cond"/>
                          <a:cs typeface="Franklin Gothic Demi Cond"/>
                        </a:rPr>
                        <a:t>Report</a:t>
                      </a:r>
                      <a:endParaRPr sz="9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1016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3718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H</a:t>
                      </a: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I</a:t>
                      </a:r>
                      <a:r>
                        <a:rPr sz="800" b="1" spc="-5" dirty="0">
                          <a:latin typeface="Franklin Gothic Demi Cond"/>
                          <a:cs typeface="Franklin Gothic Demi Cond"/>
                        </a:rPr>
                        <a:t>S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D</a:t>
                      </a:r>
                      <a:r>
                        <a:rPr sz="800" b="1" spc="-3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C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o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n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n</a:t>
                      </a:r>
                      <a:r>
                        <a:rPr sz="800" b="1" spc="-10" dirty="0">
                          <a:latin typeface="Franklin Gothic Demi Cond"/>
                          <a:cs typeface="Franklin Gothic Demi Cond"/>
                        </a:rPr>
                        <a:t>ec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t</a:t>
                      </a:r>
                      <a:endParaRPr sz="8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P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r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og</a:t>
                      </a:r>
                      <a:r>
                        <a:rPr sz="800" b="1" spc="-10" dirty="0">
                          <a:latin typeface="Franklin Gothic Demi Cond"/>
                          <a:cs typeface="Franklin Gothic Demi Cond"/>
                        </a:rPr>
                        <a:t>r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e</a:t>
                      </a:r>
                      <a:r>
                        <a:rPr sz="800" b="1" spc="-5" dirty="0">
                          <a:latin typeface="Franklin Gothic Demi Cond"/>
                          <a:cs typeface="Franklin Gothic Demi Cond"/>
                        </a:rPr>
                        <a:t>s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s</a:t>
                      </a:r>
                      <a:r>
                        <a:rPr sz="800" b="1" spc="-5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R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e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p</a:t>
                      </a:r>
                      <a:r>
                        <a:rPr sz="800" b="1" spc="-10" dirty="0">
                          <a:latin typeface="Franklin Gothic Demi Cond"/>
                          <a:cs typeface="Franklin Gothic Demi Cond"/>
                        </a:rPr>
                        <a:t>o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rt</a:t>
                      </a:r>
                      <a:r>
                        <a:rPr sz="800" b="1" spc="-3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(</a:t>
                      </a: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P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R)</a:t>
                      </a:r>
                      <a:r>
                        <a:rPr sz="800" b="1" spc="-3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an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d</a:t>
                      </a:r>
                      <a:endParaRPr sz="8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8382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H</a:t>
                      </a: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I</a:t>
                      </a:r>
                      <a:r>
                        <a:rPr sz="800" b="1" spc="-5" dirty="0">
                          <a:latin typeface="Franklin Gothic Demi Cond"/>
                          <a:cs typeface="Franklin Gothic Demi Cond"/>
                        </a:rPr>
                        <a:t>S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D</a:t>
                      </a:r>
                      <a:r>
                        <a:rPr sz="800" b="1" spc="-3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C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o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n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n</a:t>
                      </a:r>
                      <a:r>
                        <a:rPr sz="800" b="1" spc="-10" dirty="0">
                          <a:latin typeface="Franklin Gothic Demi Cond"/>
                          <a:cs typeface="Franklin Gothic Demi Cond"/>
                        </a:rPr>
                        <a:t>ec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t</a:t>
                      </a:r>
                      <a:endParaRPr sz="8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8382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T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e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ach</a:t>
                      </a:r>
                      <a:r>
                        <a:rPr sz="800" b="1" spc="-10" dirty="0">
                          <a:latin typeface="Franklin Gothic Demi Cond"/>
                          <a:cs typeface="Franklin Gothic Demi Cond"/>
                        </a:rPr>
                        <a:t>e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r</a:t>
                      </a:r>
                      <a:r>
                        <a:rPr sz="800" b="1" spc="-3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V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e</a:t>
                      </a: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r</a:t>
                      </a:r>
                      <a:r>
                        <a:rPr sz="800" b="1" spc="-5" dirty="0">
                          <a:latin typeface="Franklin Gothic Demi Cond"/>
                          <a:cs typeface="Franklin Gothic Demi Cond"/>
                        </a:rPr>
                        <a:t>fi</a:t>
                      </a:r>
                      <a:r>
                        <a:rPr sz="800" b="1" spc="-10" dirty="0">
                          <a:latin typeface="Franklin Gothic Demi Cond"/>
                          <a:cs typeface="Franklin Gothic Demi Cond"/>
                        </a:rPr>
                        <a:t>c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at</a:t>
                      </a:r>
                      <a:r>
                        <a:rPr sz="800" b="1" spc="-5" dirty="0">
                          <a:latin typeface="Franklin Gothic Demi Cond"/>
                          <a:cs typeface="Franklin Gothic Demi Cond"/>
                        </a:rPr>
                        <a:t>i</a:t>
                      </a:r>
                      <a:r>
                        <a:rPr sz="800" b="1" spc="-10" dirty="0">
                          <a:latin typeface="Franklin Gothic Demi Cond"/>
                          <a:cs typeface="Franklin Gothic Demi Cond"/>
                        </a:rPr>
                        <a:t>o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n</a:t>
                      </a:r>
                      <a:endParaRPr sz="8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8382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H</a:t>
                      </a: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I</a:t>
                      </a:r>
                      <a:r>
                        <a:rPr sz="800" b="1" spc="-5" dirty="0">
                          <a:latin typeface="Franklin Gothic Demi Cond"/>
                          <a:cs typeface="Franklin Gothic Demi Cond"/>
                        </a:rPr>
                        <a:t>S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D</a:t>
                      </a:r>
                      <a:r>
                        <a:rPr sz="800" b="1" spc="-3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C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o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n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n</a:t>
                      </a:r>
                      <a:r>
                        <a:rPr sz="800" b="1" spc="-10" dirty="0">
                          <a:latin typeface="Franklin Gothic Demi Cond"/>
                          <a:cs typeface="Franklin Gothic Demi Cond"/>
                        </a:rPr>
                        <a:t>ec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t</a:t>
                      </a:r>
                      <a:endParaRPr sz="8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8382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A6A6A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2956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S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t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o</a:t>
                      </a: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r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e</a:t>
                      </a:r>
                      <a:r>
                        <a:rPr sz="800" b="1" spc="-4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G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r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a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d</a:t>
                      </a:r>
                      <a:r>
                        <a:rPr sz="800" b="1" spc="-10" dirty="0">
                          <a:latin typeface="Franklin Gothic Demi Cond"/>
                          <a:cs typeface="Franklin Gothic Demi Cond"/>
                        </a:rPr>
                        <a:t>e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s</a:t>
                      </a:r>
                      <a:endParaRPr sz="8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8382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80645" indent="-25907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S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ub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m</a:t>
                      </a:r>
                      <a:r>
                        <a:rPr sz="800" b="1" spc="-5" dirty="0">
                          <a:latin typeface="Franklin Gothic Demi Cond"/>
                          <a:cs typeface="Franklin Gothic Demi Cond"/>
                        </a:rPr>
                        <a:t>i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t</a:t>
                      </a:r>
                      <a:r>
                        <a:rPr sz="800" b="1" spc="-3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P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R</a:t>
                      </a:r>
                      <a:r>
                        <a:rPr sz="800" b="1" spc="-5" dirty="0">
                          <a:latin typeface="Franklin Gothic Demi Cond"/>
                          <a:cs typeface="Franklin Gothic Demi Cond"/>
                        </a:rPr>
                        <a:t>/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Rep</a:t>
                      </a:r>
                      <a:r>
                        <a:rPr sz="800" b="1" spc="-10" dirty="0">
                          <a:latin typeface="Franklin Gothic Demi Cond"/>
                          <a:cs typeface="Franklin Gothic Demi Cond"/>
                        </a:rPr>
                        <a:t>o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rt</a:t>
                      </a:r>
                      <a:r>
                        <a:rPr sz="800" b="1" spc="-4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C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a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r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ds</a:t>
                      </a:r>
                      <a:r>
                        <a:rPr sz="800" b="1" spc="-3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t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o  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F</a:t>
                      </a: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S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C</a:t>
                      </a:r>
                      <a:r>
                        <a:rPr sz="800" b="1" spc="-4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(pd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f</a:t>
                      </a:r>
                      <a:r>
                        <a:rPr sz="800" b="1" spc="-2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on</a:t>
                      </a:r>
                      <a:r>
                        <a:rPr sz="800" b="1" spc="-5" dirty="0">
                          <a:latin typeface="Franklin Gothic Demi Cond"/>
                          <a:cs typeface="Franklin Gothic Demi Cond"/>
                        </a:rPr>
                        <a:t>ly)</a:t>
                      </a:r>
                      <a:endParaRPr sz="8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2286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A6A6A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8450" marR="21590" indent="-270510">
                        <a:lnSpc>
                          <a:spcPct val="100000"/>
                        </a:lnSpc>
                      </a:pP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P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r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og</a:t>
                      </a:r>
                      <a:r>
                        <a:rPr sz="800" b="1" spc="-10" dirty="0">
                          <a:latin typeface="Franklin Gothic Demi Cond"/>
                          <a:cs typeface="Franklin Gothic Demi Cond"/>
                        </a:rPr>
                        <a:t>r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e</a:t>
                      </a:r>
                      <a:r>
                        <a:rPr sz="800" b="1" spc="-5" dirty="0">
                          <a:latin typeface="Franklin Gothic Demi Cond"/>
                          <a:cs typeface="Franklin Gothic Demi Cond"/>
                        </a:rPr>
                        <a:t>s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s</a:t>
                      </a:r>
                      <a:r>
                        <a:rPr sz="800" b="1" spc="-5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R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e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p</a:t>
                      </a:r>
                      <a:r>
                        <a:rPr sz="800" b="1" spc="-10" dirty="0">
                          <a:latin typeface="Franklin Gothic Demi Cond"/>
                          <a:cs typeface="Franklin Gothic Demi Cond"/>
                        </a:rPr>
                        <a:t>o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rt</a:t>
                      </a:r>
                      <a:r>
                        <a:rPr sz="800" b="1" spc="-5" dirty="0">
                          <a:latin typeface="Franklin Gothic Demi Cond"/>
                          <a:cs typeface="Franklin Gothic Demi Cond"/>
                        </a:rPr>
                        <a:t>s/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R</a:t>
                      </a:r>
                      <a:r>
                        <a:rPr sz="800" b="1" spc="-10" dirty="0">
                          <a:latin typeface="Franklin Gothic Demi Cond"/>
                          <a:cs typeface="Franklin Gothic Demi Cond"/>
                        </a:rPr>
                        <a:t>e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port</a:t>
                      </a:r>
                      <a:r>
                        <a:rPr sz="800" b="1" spc="-4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C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a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r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ds  </a:t>
                      </a: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Go</a:t>
                      </a:r>
                      <a:r>
                        <a:rPr sz="800" b="1" spc="-3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Out</a:t>
                      </a:r>
                      <a:r>
                        <a:rPr sz="800" b="1" spc="-3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to</a:t>
                      </a:r>
                      <a:r>
                        <a:rPr sz="800" b="1" spc="-2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Parents</a:t>
                      </a:r>
                      <a:endParaRPr sz="8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25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marL="110489" marR="102235" indent="44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P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r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og</a:t>
                      </a:r>
                      <a:r>
                        <a:rPr sz="800" b="1" spc="-10" dirty="0">
                          <a:latin typeface="Franklin Gothic Demi Cond"/>
                          <a:cs typeface="Franklin Gothic Demi Cond"/>
                        </a:rPr>
                        <a:t>r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e</a:t>
                      </a:r>
                      <a:r>
                        <a:rPr sz="800" b="1" spc="-5" dirty="0">
                          <a:latin typeface="Franklin Gothic Demi Cond"/>
                          <a:cs typeface="Franklin Gothic Demi Cond"/>
                        </a:rPr>
                        <a:t>s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s</a:t>
                      </a:r>
                      <a:r>
                        <a:rPr sz="800" b="1" spc="-5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R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e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p</a:t>
                      </a:r>
                      <a:r>
                        <a:rPr sz="800" b="1" spc="-10" dirty="0">
                          <a:latin typeface="Franklin Gothic Demi Cond"/>
                          <a:cs typeface="Franklin Gothic Demi Cond"/>
                        </a:rPr>
                        <a:t>o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rt  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(</a:t>
                      </a: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P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R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)</a:t>
                      </a:r>
                      <a:r>
                        <a:rPr sz="800" b="1" spc="-5" dirty="0">
                          <a:latin typeface="Franklin Gothic Demi Cond"/>
                          <a:cs typeface="Franklin Gothic Demi Cond"/>
                        </a:rPr>
                        <a:t>/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C</a:t>
                      </a:r>
                      <a:r>
                        <a:rPr sz="800" b="1" spc="-15" dirty="0">
                          <a:latin typeface="Franklin Gothic Demi Cond"/>
                          <a:cs typeface="Franklin Gothic Demi Cond"/>
                        </a:rPr>
                        <a:t>y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c</a:t>
                      </a:r>
                      <a:r>
                        <a:rPr sz="800" b="1" spc="-15" dirty="0">
                          <a:latin typeface="Franklin Gothic Demi Cond"/>
                          <a:cs typeface="Franklin Gothic Demi Cond"/>
                        </a:rPr>
                        <a:t>l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e</a:t>
                      </a:r>
                      <a:r>
                        <a:rPr sz="800" b="1" spc="-4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(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C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Y)</a:t>
                      </a:r>
                      <a:endParaRPr sz="8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820" marB="0">
                    <a:lnL w="1270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R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e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p</a:t>
                      </a:r>
                      <a:r>
                        <a:rPr sz="800" b="1" spc="-10" dirty="0">
                          <a:latin typeface="Franklin Gothic Demi Cond"/>
                          <a:cs typeface="Franklin Gothic Demi Cond"/>
                        </a:rPr>
                        <a:t>o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rt</a:t>
                      </a:r>
                      <a:r>
                        <a:rPr sz="800" b="1" spc="-4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C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a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r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d</a:t>
                      </a:r>
                      <a:r>
                        <a:rPr sz="800" b="1" spc="-3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C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yc</a:t>
                      </a:r>
                      <a:r>
                        <a:rPr sz="800" b="1" spc="-5" dirty="0">
                          <a:latin typeface="Franklin Gothic Demi Cond"/>
                          <a:cs typeface="Franklin Gothic Demi Cond"/>
                        </a:rPr>
                        <a:t>l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e</a:t>
                      </a:r>
                      <a:r>
                        <a:rPr sz="800" b="1" spc="-4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(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CY)</a:t>
                      </a:r>
                      <a:r>
                        <a:rPr sz="800" b="1" spc="-3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En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d</a:t>
                      </a:r>
                      <a:r>
                        <a:rPr sz="800" b="1" spc="-2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D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a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te</a:t>
                      </a:r>
                      <a:endParaRPr sz="8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8382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T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e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ach</a:t>
                      </a:r>
                      <a:r>
                        <a:rPr sz="800" b="1" spc="-10" dirty="0">
                          <a:latin typeface="Franklin Gothic Demi Cond"/>
                          <a:cs typeface="Franklin Gothic Demi Cond"/>
                        </a:rPr>
                        <a:t>e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r</a:t>
                      </a:r>
                      <a:r>
                        <a:rPr sz="800" b="1" spc="-3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T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i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m</a:t>
                      </a:r>
                      <a:r>
                        <a:rPr sz="800" b="1" spc="-10" dirty="0">
                          <a:latin typeface="Franklin Gothic Demi Cond"/>
                          <a:cs typeface="Franklin Gothic Demi Cond"/>
                        </a:rPr>
                        <a:t>e</a:t>
                      </a: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f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rame</a:t>
                      </a:r>
                      <a:endParaRPr sz="8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8382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D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u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e</a:t>
                      </a:r>
                      <a:r>
                        <a:rPr sz="800" b="1" spc="-4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(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C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Y)</a:t>
                      </a:r>
                      <a:r>
                        <a:rPr sz="800" b="1" spc="-4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@ </a:t>
                      </a: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5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p</a:t>
                      </a:r>
                      <a:endParaRPr sz="8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8382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L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o</a:t>
                      </a:r>
                      <a:r>
                        <a:rPr sz="800" b="1" spc="-10" dirty="0">
                          <a:latin typeface="Franklin Gothic Demi Cond"/>
                          <a:cs typeface="Franklin Gothic Demi Cond"/>
                        </a:rPr>
                        <a:t>c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k</a:t>
                      </a:r>
                      <a:r>
                        <a:rPr sz="800" b="1" spc="-4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15" dirty="0">
                          <a:latin typeface="Franklin Gothic Demi Cond"/>
                          <a:cs typeface="Franklin Gothic Demi Cond"/>
                        </a:rPr>
                        <a:t>D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a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te</a:t>
                      </a:r>
                      <a:r>
                        <a:rPr sz="800" b="1" spc="-3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@</a:t>
                      </a:r>
                      <a:r>
                        <a:rPr sz="800" b="1" spc="-1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12</a:t>
                      </a:r>
                      <a:r>
                        <a:rPr sz="800" b="1" spc="10" dirty="0">
                          <a:latin typeface="Franklin Gothic Demi Cond"/>
                          <a:cs typeface="Franklin Gothic Demi Cond"/>
                        </a:rPr>
                        <a:t>:</a:t>
                      </a:r>
                      <a:r>
                        <a:rPr sz="800" b="1" spc="-5" dirty="0">
                          <a:latin typeface="Franklin Gothic Demi Cond"/>
                          <a:cs typeface="Franklin Gothic Demi Cond"/>
                        </a:rPr>
                        <a:t>0</a:t>
                      </a:r>
                      <a:r>
                        <a:rPr sz="800" b="1" spc="5" dirty="0">
                          <a:latin typeface="Franklin Gothic Demi Cond"/>
                          <a:cs typeface="Franklin Gothic Demi Cond"/>
                        </a:rPr>
                        <a:t>1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a</a:t>
                      </a:r>
                      <a:endParaRPr sz="8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8382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82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PR1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PR</a:t>
                      </a:r>
                      <a:r>
                        <a:rPr sz="700" b="1" spc="-2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Run</a:t>
                      </a:r>
                      <a:r>
                        <a:rPr sz="700" b="1" spc="-2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9/10/2021</a:t>
                      </a:r>
                      <a:r>
                        <a:rPr sz="700" b="1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(Friday)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9/10/2021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Open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9/14/2021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9/15/2021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09/15/2021</a:t>
                      </a:r>
                      <a:r>
                        <a:rPr sz="700" b="1" spc="1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(Friday)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CY1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CY1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4445" marB="0">
                    <a:lnL w="1270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10/01/2021</a:t>
                      </a:r>
                      <a:r>
                        <a:rPr sz="700" b="1" spc="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(Friday)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444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10/04/2021</a:t>
                      </a:r>
                      <a:r>
                        <a:rPr sz="700" b="1" spc="1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-</a:t>
                      </a:r>
                      <a:r>
                        <a:rPr sz="700" b="1" spc="-2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10/06/2021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444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10/6/2021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444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10/07/2021</a:t>
                      </a:r>
                      <a:r>
                        <a:rPr sz="700" b="1" spc="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(Thursday)*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444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10/7/2021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444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10/8/2021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10/08/2021</a:t>
                      </a:r>
                      <a:r>
                        <a:rPr sz="700" b="1" spc="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(Friday)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PR2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PR</a:t>
                      </a:r>
                      <a:r>
                        <a:rPr sz="700" b="1" spc="-2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Run</a:t>
                      </a:r>
                      <a:r>
                        <a:rPr sz="700" b="1" spc="-2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10/22/2021</a:t>
                      </a:r>
                      <a:r>
                        <a:rPr sz="700" b="1" spc="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(Friday)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10/22/2021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Open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10/28/2021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10/29/2021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10/29/2021</a:t>
                      </a:r>
                      <a:r>
                        <a:rPr sz="700" b="1" spc="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(Friday)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CY2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CY2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11/12/2021</a:t>
                      </a:r>
                      <a:r>
                        <a:rPr sz="700" b="1" spc="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(Friday)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11/15/2021-11/17/2021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11/17/2021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11/18/2021(Thursday)*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11/18/2021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11/19/2021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11/19/2021</a:t>
                      </a:r>
                      <a:r>
                        <a:rPr sz="700" b="1" spc="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(Friday)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PR3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PR</a:t>
                      </a:r>
                      <a:r>
                        <a:rPr sz="700" b="1" spc="-2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Run</a:t>
                      </a:r>
                      <a:r>
                        <a:rPr sz="700" b="1" spc="-2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3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12/10/2021(Friday)</a:t>
                      </a:r>
                      <a:endParaRPr sz="700" dirty="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12/10/2021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Open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12/16/2021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12/17/2021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12/17/2021(Friday)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CY3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CY3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1/14/2022 (Friday)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01/14/2022-01/19/2022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1/19/2022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01/20/2022</a:t>
                      </a:r>
                      <a:r>
                        <a:rPr sz="700" b="1" spc="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(Thursday)*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1/20/2022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1/21/2022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01/21/2022</a:t>
                      </a:r>
                      <a:r>
                        <a:rPr sz="700" b="1" spc="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(Friday)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PR4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PR</a:t>
                      </a:r>
                      <a:r>
                        <a:rPr sz="700" b="1" spc="-2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Run</a:t>
                      </a:r>
                      <a:r>
                        <a:rPr sz="700" b="1" spc="-2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4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02/04/2022</a:t>
                      </a:r>
                      <a:r>
                        <a:rPr sz="700" b="1" spc="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(Friday)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2/4/2022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Open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2/10/2022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2/11/2022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02/11/2022</a:t>
                      </a:r>
                      <a:r>
                        <a:rPr sz="700" b="1" spc="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(Friday)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CY4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CY4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2/25/2022 (Friday)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02/28/2022</a:t>
                      </a:r>
                      <a:r>
                        <a:rPr sz="700" b="1" spc="1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-</a:t>
                      </a:r>
                      <a:r>
                        <a:rPr sz="700" b="1" spc="-2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03/02/2022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3/2/2022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03/03/2022</a:t>
                      </a:r>
                      <a:r>
                        <a:rPr sz="700" b="1" spc="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(Thursday)*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3/3/2022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3/4/2022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03/04/2022</a:t>
                      </a:r>
                      <a:r>
                        <a:rPr sz="700" b="1" spc="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(Friday)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PR5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PR</a:t>
                      </a:r>
                      <a:r>
                        <a:rPr sz="700" b="1" spc="-2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Run</a:t>
                      </a:r>
                      <a:r>
                        <a:rPr sz="700" b="1" spc="-2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5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03/25/2022</a:t>
                      </a:r>
                      <a:r>
                        <a:rPr sz="700" b="1" spc="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(Friday)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3/25/2022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Open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3/31/2022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4/1/2022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4/1/2022</a:t>
                      </a:r>
                      <a:r>
                        <a:rPr sz="700" b="1" spc="-1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(Friday)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CY5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CY5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04/22/2022</a:t>
                      </a:r>
                      <a:r>
                        <a:rPr sz="700" b="1" spc="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(Friday)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04/25/2022-04/27/2022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4/27/2022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04/28/2022</a:t>
                      </a:r>
                      <a:r>
                        <a:rPr sz="700" b="1" spc="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(Thursday)*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4/28/2022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4/29/2022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04/29/2022</a:t>
                      </a:r>
                      <a:r>
                        <a:rPr sz="700" b="1" spc="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(Friday)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PR6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PR</a:t>
                      </a:r>
                      <a:r>
                        <a:rPr sz="700" b="1" spc="-2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Run</a:t>
                      </a:r>
                      <a:r>
                        <a:rPr sz="700" b="1" spc="-2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6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05/6/2022 (Friday)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5/6/2022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Open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5/12/2022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5/13/2022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05/13/2022</a:t>
                      </a:r>
                      <a:r>
                        <a:rPr sz="700" b="1" spc="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(Friday)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CY6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CY6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06/07/2021</a:t>
                      </a:r>
                      <a:r>
                        <a:rPr sz="700" b="1" spc="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(Tuesday)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06/01/2022-06/06/2022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06/03/2021 (ES/MS)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06/06/2022</a:t>
                      </a:r>
                      <a:r>
                        <a:rPr sz="700" b="1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(Monday)**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6/6/2022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6/7/2022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6/7/2022</a:t>
                      </a:r>
                      <a:r>
                        <a:rPr sz="700" b="1" spc="-1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(ES/MS)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289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06/13/2022</a:t>
                      </a:r>
                      <a:r>
                        <a:rPr sz="700" b="1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(HS)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06/14/2022</a:t>
                      </a:r>
                      <a:r>
                        <a:rPr sz="700" b="1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(HS)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6/14/2021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6/15/2022</a:t>
                      </a:r>
                      <a:r>
                        <a:rPr sz="700" b="1" spc="-1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Final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00" b="1" spc="-5" dirty="0">
                          <a:latin typeface="Franklin Gothic Demi Cond"/>
                          <a:cs typeface="Franklin Gothic Demi Cond"/>
                        </a:rPr>
                        <a:t>06/15/2022(HS)</a:t>
                      </a:r>
                      <a:endParaRPr sz="70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2890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4445">
                        <a:lnSpc>
                          <a:spcPts val="869"/>
                        </a:lnSpc>
                      </a:pPr>
                      <a:r>
                        <a:rPr sz="800" b="1" spc="-5" dirty="0">
                          <a:latin typeface="Franklin Gothic Demi Cond"/>
                          <a:cs typeface="Franklin Gothic Demi Cond"/>
                        </a:rPr>
                        <a:t>**End 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of</a:t>
                      </a:r>
                      <a:r>
                        <a:rPr sz="800" b="1" spc="-15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spc="-5" dirty="0">
                          <a:latin typeface="Franklin Gothic Demi Cond"/>
                          <a:cs typeface="Franklin Gothic Demi Cond"/>
                        </a:rPr>
                        <a:t>1st</a:t>
                      </a:r>
                      <a:r>
                        <a:rPr sz="800" b="1" spc="-20" dirty="0">
                          <a:latin typeface="Franklin Gothic Demi Cond"/>
                          <a:cs typeface="Franklin Gothic Demi Cond"/>
                        </a:rPr>
                        <a:t> </a:t>
                      </a:r>
                      <a:r>
                        <a:rPr sz="800" b="1" dirty="0">
                          <a:latin typeface="Franklin Gothic Demi Cond"/>
                          <a:cs typeface="Franklin Gothic Demi Cond"/>
                        </a:rPr>
                        <a:t>semester</a:t>
                      </a:r>
                      <a:endParaRPr sz="800" dirty="0">
                        <a:latin typeface="Franklin Gothic Demi Cond"/>
                        <a:cs typeface="Franklin Gothic Demi Cond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6B032B83-BB35-9C1F-56EE-F9CDB70415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858"/>
            <a:ext cx="12192000" cy="675028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2700" marR="5080">
              <a:lnSpc>
                <a:spcPts val="7200"/>
              </a:lnSpc>
              <a:spcBef>
                <a:spcPts val="1540"/>
              </a:spcBef>
            </a:pPr>
            <a:r>
              <a:rPr spc="10" dirty="0"/>
              <a:t>Importance</a:t>
            </a:r>
            <a:r>
              <a:rPr spc="25" dirty="0"/>
              <a:t> </a:t>
            </a:r>
            <a:r>
              <a:rPr spc="5" dirty="0"/>
              <a:t>of </a:t>
            </a:r>
            <a:r>
              <a:rPr spc="10" dirty="0"/>
              <a:t>Grade </a:t>
            </a:r>
            <a:r>
              <a:rPr spc="-1785" dirty="0"/>
              <a:t> </a:t>
            </a:r>
            <a:r>
              <a:rPr spc="10" dirty="0"/>
              <a:t>Reporting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900" y="2797555"/>
            <a:ext cx="44799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202</a:t>
            </a:r>
            <a:r>
              <a:rPr lang="en-US" sz="280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-202</a:t>
            </a:r>
            <a:r>
              <a:rPr lang="en-US" sz="280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 Grading Process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478663"/>
            <a:ext cx="84670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>
                <a:solidFill>
                  <a:srgbClr val="67A1B8"/>
                </a:solidFill>
                <a:latin typeface="Rockwell"/>
                <a:cs typeface="Rockwell"/>
              </a:rPr>
              <a:t>Grading</a:t>
            </a:r>
            <a:r>
              <a:rPr sz="4400" spc="-25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400" dirty="0">
                <a:solidFill>
                  <a:srgbClr val="67A1B8"/>
                </a:solidFill>
                <a:latin typeface="Rockwell"/>
                <a:cs typeface="Rockwell"/>
              </a:rPr>
              <a:t>and</a:t>
            </a:r>
            <a:r>
              <a:rPr sz="4400" spc="-40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400" dirty="0">
                <a:solidFill>
                  <a:srgbClr val="67A1B8"/>
                </a:solidFill>
                <a:latin typeface="Rockwell"/>
                <a:cs typeface="Rockwell"/>
              </a:rPr>
              <a:t>Course</a:t>
            </a:r>
            <a:r>
              <a:rPr sz="4400" spc="-20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400" dirty="0">
                <a:solidFill>
                  <a:srgbClr val="67A1B8"/>
                </a:solidFill>
                <a:latin typeface="Rockwell"/>
                <a:cs typeface="Rockwell"/>
              </a:rPr>
              <a:t>Completion</a:t>
            </a:r>
            <a:endParaRPr sz="4400">
              <a:latin typeface="Rockwell"/>
              <a:cs typeface="Rockwel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1803" y="1630637"/>
            <a:ext cx="7376309" cy="415298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88340" y="5738571"/>
            <a:ext cx="92132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For </a:t>
            </a:r>
            <a:r>
              <a:rPr sz="1800" spc="-5" dirty="0">
                <a:latin typeface="Arial"/>
                <a:cs typeface="Arial"/>
              </a:rPr>
              <a:t>more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details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about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5" dirty="0">
                <a:latin typeface="Arial"/>
                <a:cs typeface="Arial"/>
              </a:rPr>
              <a:t> SutdentSectionAssociation,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visit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https://tealprod.tea.state.tx.us/TWEDS/94/0/0/0/DataComponents/ComplexType/List/10349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95156" y="1573784"/>
            <a:ext cx="270764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E1068 Course Completion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Indicator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marR="15557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Missing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incomplete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grades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negatively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impact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course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completion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483234"/>
            <a:ext cx="61499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67A1B8"/>
                </a:solidFill>
              </a:rPr>
              <a:t>Campus</a:t>
            </a:r>
            <a:r>
              <a:rPr sz="4400" spc="-55" dirty="0">
                <a:solidFill>
                  <a:srgbClr val="67A1B8"/>
                </a:solidFill>
              </a:rPr>
              <a:t> </a:t>
            </a:r>
            <a:r>
              <a:rPr sz="4400" dirty="0">
                <a:solidFill>
                  <a:srgbClr val="67A1B8"/>
                </a:solidFill>
              </a:rPr>
              <a:t>Responsibilities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688340" y="1538757"/>
            <a:ext cx="10447655" cy="3354704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Each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six-weeks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cycle,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campuses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must:</a:t>
            </a:r>
            <a:endParaRPr sz="2800" dirty="0">
              <a:latin typeface="Arial"/>
              <a:cs typeface="Arial"/>
            </a:endParaRPr>
          </a:p>
          <a:p>
            <a:pPr marL="756285" marR="382905" lvl="1" indent="-287020">
              <a:lnSpc>
                <a:spcPct val="100000"/>
              </a:lnSpc>
              <a:spcBef>
                <a:spcPts val="675"/>
              </a:spcBef>
              <a:buChar char="–"/>
              <a:tabLst>
                <a:tab pos="756920" algn="l"/>
              </a:tabLst>
            </a:pPr>
            <a:r>
              <a:rPr sz="2800" spc="-5" dirty="0">
                <a:highlight>
                  <a:srgbClr val="FFFF00"/>
                </a:highlight>
                <a:latin typeface="Arial"/>
                <a:cs typeface="Arial"/>
              </a:rPr>
              <a:t>Resolve</a:t>
            </a:r>
            <a:r>
              <a:rPr sz="2800" spc="10" dirty="0">
                <a:highlight>
                  <a:srgbClr val="FFFF00"/>
                </a:highlight>
                <a:latin typeface="Arial"/>
                <a:cs typeface="Arial"/>
              </a:rPr>
              <a:t> </a:t>
            </a:r>
            <a:r>
              <a:rPr sz="2800" spc="-5" dirty="0">
                <a:highlight>
                  <a:srgbClr val="FFFF00"/>
                </a:highlight>
                <a:latin typeface="Arial"/>
                <a:cs typeface="Arial"/>
              </a:rPr>
              <a:t>missing</a:t>
            </a:r>
            <a:r>
              <a:rPr sz="2800" spc="20" dirty="0">
                <a:highlight>
                  <a:srgbClr val="FFFF00"/>
                </a:highlight>
                <a:latin typeface="Arial"/>
                <a:cs typeface="Arial"/>
              </a:rPr>
              <a:t> </a:t>
            </a:r>
            <a:r>
              <a:rPr sz="2800" dirty="0">
                <a:highlight>
                  <a:srgbClr val="FFFF00"/>
                </a:highlight>
                <a:latin typeface="Arial"/>
                <a:cs typeface="Arial"/>
              </a:rPr>
              <a:t>grades</a:t>
            </a:r>
            <a:r>
              <a:rPr sz="2800" dirty="0">
                <a:latin typeface="Arial"/>
                <a:cs typeface="Arial"/>
              </a:rPr>
              <a:t>, </a:t>
            </a:r>
            <a:r>
              <a:rPr sz="2800" spc="-5" dirty="0">
                <a:latin typeface="Arial"/>
                <a:cs typeface="Arial"/>
              </a:rPr>
              <a:t>duplicate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course</a:t>
            </a:r>
            <a:r>
              <a:rPr sz="2800" dirty="0">
                <a:latin typeface="Arial"/>
                <a:cs typeface="Arial"/>
              </a:rPr>
              <a:t> enrollments,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spc="-7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overlapping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courses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prior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verifying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and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storing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grades.</a:t>
            </a:r>
          </a:p>
          <a:p>
            <a:pPr marL="756285" marR="777875" lvl="1" indent="-287020">
              <a:lnSpc>
                <a:spcPct val="100000"/>
              </a:lnSpc>
              <a:spcBef>
                <a:spcPts val="67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Generate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progress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reports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and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report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cards;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distribute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parents/guardians.</a:t>
            </a:r>
          </a:p>
          <a:p>
            <a:pPr marL="756285" marR="5080" lvl="1" indent="-287020">
              <a:lnSpc>
                <a:spcPct val="100000"/>
              </a:lnSpc>
              <a:spcBef>
                <a:spcPts val="67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Send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progress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report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and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report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card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.pdf</a:t>
            </a:r>
            <a:r>
              <a:rPr sz="2800" dirty="0">
                <a:latin typeface="Arial"/>
                <a:cs typeface="Arial"/>
              </a:rPr>
              <a:t> files </a:t>
            </a:r>
            <a:r>
              <a:rPr sz="2800" spc="-5" dirty="0">
                <a:latin typeface="Arial"/>
                <a:cs typeface="Arial"/>
              </a:rPr>
              <a:t>to Federal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State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Compliance.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39" y="329311"/>
            <a:ext cx="9903461" cy="10098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>
                <a:solidFill>
                  <a:srgbClr val="67A1B8"/>
                </a:solidFill>
                <a:latin typeface="Rockwell"/>
                <a:cs typeface="Rockwell"/>
              </a:rPr>
              <a:t>Grading</a:t>
            </a:r>
            <a:r>
              <a:rPr sz="4000" spc="-10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000" spc="-30" dirty="0">
                <a:solidFill>
                  <a:srgbClr val="67A1B8"/>
                </a:solidFill>
                <a:latin typeface="Rockwell"/>
                <a:cs typeface="Rockwell"/>
              </a:rPr>
              <a:t>Process</a:t>
            </a:r>
            <a:r>
              <a:rPr sz="4000" spc="-15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4000" spc="-5" dirty="0">
                <a:solidFill>
                  <a:srgbClr val="67A1B8"/>
                </a:solidFill>
                <a:latin typeface="Rockwell"/>
                <a:cs typeface="Rockwell"/>
              </a:rPr>
              <a:t>– </a:t>
            </a:r>
            <a:r>
              <a:rPr sz="4000" spc="5" dirty="0">
                <a:solidFill>
                  <a:srgbClr val="67A1B8"/>
                </a:solidFill>
                <a:latin typeface="Rockwell"/>
                <a:cs typeface="Rockwell"/>
              </a:rPr>
              <a:t>Reports</a:t>
            </a:r>
            <a:endParaRPr sz="4000" dirty="0">
              <a:latin typeface="Rockwell"/>
              <a:cs typeface="Rockwell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2400" dirty="0">
                <a:solidFill>
                  <a:srgbClr val="67A1B8"/>
                </a:solidFill>
                <a:latin typeface="Rockwell"/>
                <a:cs typeface="Rockwell"/>
              </a:rPr>
              <a:t>Reports</a:t>
            </a:r>
            <a:r>
              <a:rPr sz="2400" spc="-15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2400" dirty="0">
                <a:solidFill>
                  <a:srgbClr val="67A1B8"/>
                </a:solidFill>
                <a:latin typeface="Rockwell"/>
                <a:cs typeface="Rockwell"/>
              </a:rPr>
              <a:t>to </a:t>
            </a:r>
            <a:r>
              <a:rPr sz="2400" spc="5" dirty="0">
                <a:solidFill>
                  <a:srgbClr val="67A1B8"/>
                </a:solidFill>
                <a:latin typeface="Rockwell"/>
                <a:cs typeface="Rockwell"/>
              </a:rPr>
              <a:t>run</a:t>
            </a:r>
            <a:r>
              <a:rPr sz="2400" spc="10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lang="en-US" sz="2400" spc="-15" dirty="0">
                <a:solidFill>
                  <a:srgbClr val="67A1B8"/>
                </a:solidFill>
                <a:latin typeface="Rockwell"/>
                <a:cs typeface="Rockwell"/>
              </a:rPr>
              <a:t>BEFORE and AFTER</a:t>
            </a:r>
            <a:r>
              <a:rPr sz="2400" spc="-5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2400" spc="-10" dirty="0">
                <a:solidFill>
                  <a:srgbClr val="67A1B8"/>
                </a:solidFill>
                <a:latin typeface="Rockwell"/>
                <a:cs typeface="Rockwell"/>
              </a:rPr>
              <a:t>permanently</a:t>
            </a:r>
            <a:r>
              <a:rPr sz="2400" spc="-5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2400" spc="5" dirty="0">
                <a:solidFill>
                  <a:srgbClr val="67A1B8"/>
                </a:solidFill>
                <a:latin typeface="Rockwell"/>
                <a:cs typeface="Rockwell"/>
              </a:rPr>
              <a:t>storing</a:t>
            </a:r>
            <a:r>
              <a:rPr sz="2400" dirty="0">
                <a:solidFill>
                  <a:srgbClr val="67A1B8"/>
                </a:solidFill>
                <a:latin typeface="Rockwell"/>
                <a:cs typeface="Rockwell"/>
              </a:rPr>
              <a:t> </a:t>
            </a:r>
            <a:r>
              <a:rPr sz="2400" spc="-15" dirty="0">
                <a:solidFill>
                  <a:srgbClr val="67A1B8"/>
                </a:solidFill>
                <a:latin typeface="Rockwell"/>
                <a:cs typeface="Rockwell"/>
              </a:rPr>
              <a:t>grades</a:t>
            </a:r>
            <a:endParaRPr sz="2400" dirty="0">
              <a:latin typeface="Rockwell"/>
              <a:cs typeface="Rockwel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7826" y="6445846"/>
            <a:ext cx="19621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30"/>
              </a:lnSpc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16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7166" y="1595314"/>
            <a:ext cx="5585460" cy="353302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75"/>
              </a:spcBef>
            </a:pPr>
            <a:r>
              <a:rPr lang="en-US" sz="1400" i="1" spc="-5" dirty="0">
                <a:latin typeface="Arial"/>
                <a:cs typeface="Arial"/>
              </a:rPr>
              <a:t>.</a:t>
            </a:r>
            <a:endParaRPr lang="en-US" sz="1400" dirty="0">
              <a:latin typeface="Arial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9FD014-0E6F-4749-8C3B-E33534B8F8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95314"/>
            <a:ext cx="8963489" cy="45006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7585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1016</Words>
  <Application>Microsoft Office PowerPoint</Application>
  <PresentationFormat>Widescreen</PresentationFormat>
  <Paragraphs>241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Calisto MT</vt:lpstr>
      <vt:lpstr>Franklin Gothic Demi Cond</vt:lpstr>
      <vt:lpstr>Rockwell</vt:lpstr>
      <vt:lpstr>Times New Roman</vt:lpstr>
      <vt:lpstr>Office Theme</vt:lpstr>
      <vt:lpstr>Grading Open Lab 2022-2023</vt:lpstr>
      <vt:lpstr>Norms</vt:lpstr>
      <vt:lpstr>Data Integrity</vt:lpstr>
      <vt:lpstr>Six-Week Progress Report  and Report Card Matrix</vt:lpstr>
      <vt:lpstr>2021-2022 HISD Connect Dates for 6-Week Progress Reports and Report Cards </vt:lpstr>
      <vt:lpstr>Importance of Grade  Reporting</vt:lpstr>
      <vt:lpstr>Grading and Course Completion</vt:lpstr>
      <vt:lpstr>Campus Responsibilities</vt:lpstr>
      <vt:lpstr>Grading Process – Reports Reports to run BEFORE and AFTER permanently storing grades</vt:lpstr>
      <vt:lpstr>SIS Newsline</vt:lpstr>
      <vt:lpstr>Additional Essential Reports</vt:lpstr>
      <vt:lpstr>PowerPoint Presentation</vt:lpstr>
      <vt:lpstr>Grading Process – Storing Grades</vt:lpstr>
      <vt:lpstr>Grading Process – Storing Grades</vt:lpstr>
      <vt:lpstr>PowerPoint Presentation</vt:lpstr>
      <vt:lpstr>SIS Support</vt:lpstr>
      <vt:lpstr>IT/SIS Support – Solution Center</vt:lpstr>
      <vt:lpstr>Grade Process – FSC Contacts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Whiting, Mechelle E</dc:creator>
  <cp:lastModifiedBy>Montoya, Jennifer</cp:lastModifiedBy>
  <cp:revision>4</cp:revision>
  <cp:lastPrinted>2022-09-08T13:21:18Z</cp:lastPrinted>
  <dcterms:created xsi:type="dcterms:W3CDTF">2022-02-24T15:52:20Z</dcterms:created>
  <dcterms:modified xsi:type="dcterms:W3CDTF">2023-02-21T17:27:39Z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2021-11-11T00:00:00Z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2022-02-24T00:00:00Z</vt:filetime>
  </property>
</Properties>
</file>